
<file path=[Content_Types].xml><?xml version="1.0" encoding="utf-8"?>
<Types xmlns="http://schemas.openxmlformats.org/package/2006/content-types">
  <Default Extension="jpg&amp;ehk=vmOHRrB4BYJHhgXBIz4iZA&amp;r=0&amp;pid=OfficeInsert" ContentType="image/jpe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media/image3.jpg" ContentType="image/jpeg"/>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8"/>
  </p:notesMasterIdLst>
  <p:sldIdLst>
    <p:sldId id="256" r:id="rId3"/>
    <p:sldId id="257" r:id="rId4"/>
    <p:sldId id="258" r:id="rId5"/>
    <p:sldId id="262" r:id="rId6"/>
    <p:sldId id="260" r:id="rId7"/>
  </p:sldIdLst>
  <p:sldSz cx="9144000" cy="6858000" type="screen4x3"/>
  <p:notesSz cx="6858000" cy="9144000"/>
  <p:defaultText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4" autoAdjust="0"/>
    <p:restoredTop sz="94660"/>
  </p:normalViewPr>
  <p:slideViewPr>
    <p:cSldViewPr snapToGrid="0">
      <p:cViewPr varScale="1">
        <p:scale>
          <a:sx n="103" d="100"/>
          <a:sy n="103" d="100"/>
        </p:scale>
        <p:origin x="-33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E7767-6FE5-478C-83AC-F961E893C255}" type="datetimeFigureOut">
              <a:rPr lang="en-US" smtClean="0"/>
              <a:t>5/23/2018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1E01CA-6A0A-456C-A886-4371726860CA}" type="slidenum">
              <a:rPr lang="en-US" smtClean="0"/>
              <a:t>‹#›</a:t>
            </a:fld>
            <a:endParaRPr lang="en-US"/>
          </a:p>
        </p:txBody>
      </p:sp>
    </p:spTree>
    <p:extLst>
      <p:ext uri="{BB962C8B-B14F-4D97-AF65-F5344CB8AC3E}">
        <p14:creationId xmlns:p14="http://schemas.microsoft.com/office/powerpoint/2010/main" val="791032731"/>
      </p:ext>
    </p:extLst>
  </p:cSld>
  <p:clrMap bg1="lt1" tx1="dk1" bg2="lt2" tx2="dk2" accent1="accent1" accent2="accent2" accent3="accent3" accent4="accent4" accent5="accent5" accent6="accent6" hlink="hlink" folHlink="folHlink"/>
  <p:notesStyle>
    <a:lvl1pPr marL="0" algn="l" defTabSz="914293" rtl="0" eaLnBrk="1" latinLnBrk="0" hangingPunct="1">
      <a:defRPr sz="1200" kern="1200">
        <a:solidFill>
          <a:schemeClr val="tx1"/>
        </a:solidFill>
        <a:latin typeface="+mn-lt"/>
        <a:ea typeface="+mn-ea"/>
        <a:cs typeface="+mn-cs"/>
      </a:defRPr>
    </a:lvl1pPr>
    <a:lvl2pPr marL="457146" algn="l" defTabSz="914293" rtl="0" eaLnBrk="1" latinLnBrk="0" hangingPunct="1">
      <a:defRPr sz="1200" kern="1200">
        <a:solidFill>
          <a:schemeClr val="tx1"/>
        </a:solidFill>
        <a:latin typeface="+mn-lt"/>
        <a:ea typeface="+mn-ea"/>
        <a:cs typeface="+mn-cs"/>
      </a:defRPr>
    </a:lvl2pPr>
    <a:lvl3pPr marL="914293" algn="l" defTabSz="914293" rtl="0" eaLnBrk="1" latinLnBrk="0" hangingPunct="1">
      <a:defRPr sz="1200" kern="1200">
        <a:solidFill>
          <a:schemeClr val="tx1"/>
        </a:solidFill>
        <a:latin typeface="+mn-lt"/>
        <a:ea typeface="+mn-ea"/>
        <a:cs typeface="+mn-cs"/>
      </a:defRPr>
    </a:lvl3pPr>
    <a:lvl4pPr marL="1371440" algn="l" defTabSz="914293" rtl="0" eaLnBrk="1" latinLnBrk="0" hangingPunct="1">
      <a:defRPr sz="1200" kern="1200">
        <a:solidFill>
          <a:schemeClr val="tx1"/>
        </a:solidFill>
        <a:latin typeface="+mn-lt"/>
        <a:ea typeface="+mn-ea"/>
        <a:cs typeface="+mn-cs"/>
      </a:defRPr>
    </a:lvl4pPr>
    <a:lvl5pPr marL="1828586" algn="l" defTabSz="914293" rtl="0" eaLnBrk="1" latinLnBrk="0" hangingPunct="1">
      <a:defRPr sz="1200" kern="1200">
        <a:solidFill>
          <a:schemeClr val="tx1"/>
        </a:solidFill>
        <a:latin typeface="+mn-lt"/>
        <a:ea typeface="+mn-ea"/>
        <a:cs typeface="+mn-cs"/>
      </a:defRPr>
    </a:lvl5pPr>
    <a:lvl6pPr marL="2285733" algn="l" defTabSz="914293" rtl="0" eaLnBrk="1" latinLnBrk="0" hangingPunct="1">
      <a:defRPr sz="1200" kern="1200">
        <a:solidFill>
          <a:schemeClr val="tx1"/>
        </a:solidFill>
        <a:latin typeface="+mn-lt"/>
        <a:ea typeface="+mn-ea"/>
        <a:cs typeface="+mn-cs"/>
      </a:defRPr>
    </a:lvl6pPr>
    <a:lvl7pPr marL="2742879" algn="l" defTabSz="914293" rtl="0" eaLnBrk="1" latinLnBrk="0" hangingPunct="1">
      <a:defRPr sz="1200" kern="1200">
        <a:solidFill>
          <a:schemeClr val="tx1"/>
        </a:solidFill>
        <a:latin typeface="+mn-lt"/>
        <a:ea typeface="+mn-ea"/>
        <a:cs typeface="+mn-cs"/>
      </a:defRPr>
    </a:lvl7pPr>
    <a:lvl8pPr marL="3200026" algn="l" defTabSz="914293" rtl="0" eaLnBrk="1" latinLnBrk="0" hangingPunct="1">
      <a:defRPr sz="1200" kern="1200">
        <a:solidFill>
          <a:schemeClr val="tx1"/>
        </a:solidFill>
        <a:latin typeface="+mn-lt"/>
        <a:ea typeface="+mn-ea"/>
        <a:cs typeface="+mn-cs"/>
      </a:defRPr>
    </a:lvl8pPr>
    <a:lvl9pPr marL="3657172" algn="l" defTabSz="91429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91E01CA-6A0A-456C-A886-4371726860CA}" type="slidenum">
              <a:rPr lang="en-US" smtClean="0"/>
              <a:t>1</a:t>
            </a:fld>
            <a:endParaRPr lang="en-US"/>
          </a:p>
        </p:txBody>
      </p:sp>
    </p:spTree>
    <p:extLst>
      <p:ext uri="{BB962C8B-B14F-4D97-AF65-F5344CB8AC3E}">
        <p14:creationId xmlns:p14="http://schemas.microsoft.com/office/powerpoint/2010/main" val="2951361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91E01CA-6A0A-456C-A886-4371726860CA}" type="slidenum">
              <a:rPr lang="en-US" smtClean="0"/>
              <a:t>2</a:t>
            </a:fld>
            <a:endParaRPr lang="en-US"/>
          </a:p>
        </p:txBody>
      </p:sp>
    </p:spTree>
    <p:extLst>
      <p:ext uri="{BB962C8B-B14F-4D97-AF65-F5344CB8AC3E}">
        <p14:creationId xmlns:p14="http://schemas.microsoft.com/office/powerpoint/2010/main" val="2654499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91E01CA-6A0A-456C-A886-4371726860CA}" type="slidenum">
              <a:rPr lang="en-US" smtClean="0"/>
              <a:t>3</a:t>
            </a:fld>
            <a:endParaRPr lang="en-US"/>
          </a:p>
        </p:txBody>
      </p:sp>
    </p:spTree>
    <p:extLst>
      <p:ext uri="{BB962C8B-B14F-4D97-AF65-F5344CB8AC3E}">
        <p14:creationId xmlns:p14="http://schemas.microsoft.com/office/powerpoint/2010/main" val="2657951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685800"/>
            <a:ext cx="4435475"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D49E8-8A38-4CAE-B2A6-7CD667FACD7D}"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1602404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91E01CA-6A0A-456C-A886-4371726860CA}" type="slidenum">
              <a:rPr lang="en-US" smtClean="0"/>
              <a:t>5</a:t>
            </a:fld>
            <a:endParaRPr lang="en-US"/>
          </a:p>
        </p:txBody>
      </p:sp>
    </p:spTree>
    <p:extLst>
      <p:ext uri="{BB962C8B-B14F-4D97-AF65-F5344CB8AC3E}">
        <p14:creationId xmlns:p14="http://schemas.microsoft.com/office/powerpoint/2010/main" val="1100694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46" indent="0" algn="ctr">
              <a:buNone/>
              <a:defRPr sz="2000"/>
            </a:lvl2pPr>
            <a:lvl3pPr marL="914293" indent="0" algn="ctr">
              <a:buNone/>
              <a:defRPr sz="1800"/>
            </a:lvl3pPr>
            <a:lvl4pPr marL="1371440" indent="0" algn="ctr">
              <a:buNone/>
              <a:defRPr sz="1600"/>
            </a:lvl4pPr>
            <a:lvl5pPr marL="1828586" indent="0" algn="ctr">
              <a:buNone/>
              <a:defRPr sz="1600"/>
            </a:lvl5pPr>
            <a:lvl6pPr marL="2285733" indent="0" algn="ctr">
              <a:buNone/>
              <a:defRPr sz="1600"/>
            </a:lvl6pPr>
            <a:lvl7pPr marL="2742879" indent="0" algn="ctr">
              <a:buNone/>
              <a:defRPr sz="1600"/>
            </a:lvl7pPr>
            <a:lvl8pPr marL="3200026" indent="0" algn="ctr">
              <a:buNone/>
              <a:defRPr sz="1600"/>
            </a:lvl8pPr>
            <a:lvl9pPr marL="365717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FC5A4E-A1BA-4156-A581-2506A7DB1E40}"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C97C81-BDF4-46FA-AFB7-B7D37B35CD7E}" type="slidenum">
              <a:rPr lang="en-US" smtClean="0"/>
              <a:t>‹#›</a:t>
            </a:fld>
            <a:endParaRPr lang="en-US"/>
          </a:p>
        </p:txBody>
      </p:sp>
    </p:spTree>
    <p:extLst>
      <p:ext uri="{BB962C8B-B14F-4D97-AF65-F5344CB8AC3E}">
        <p14:creationId xmlns:p14="http://schemas.microsoft.com/office/powerpoint/2010/main" val="3636101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FC5A4E-A1BA-4156-A581-2506A7DB1E40}"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C97C81-BDF4-46FA-AFB7-B7D37B35CD7E}" type="slidenum">
              <a:rPr lang="en-US" smtClean="0"/>
              <a:t>‹#›</a:t>
            </a:fld>
            <a:endParaRPr lang="en-US"/>
          </a:p>
        </p:txBody>
      </p:sp>
    </p:spTree>
    <p:extLst>
      <p:ext uri="{BB962C8B-B14F-4D97-AF65-F5344CB8AC3E}">
        <p14:creationId xmlns:p14="http://schemas.microsoft.com/office/powerpoint/2010/main" val="1009840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FC5A4E-A1BA-4156-A581-2506A7DB1E40}"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C97C81-BDF4-46FA-AFB7-B7D37B35CD7E}" type="slidenum">
              <a:rPr lang="en-US" smtClean="0"/>
              <a:t>‹#›</a:t>
            </a:fld>
            <a:endParaRPr lang="en-US"/>
          </a:p>
        </p:txBody>
      </p:sp>
    </p:spTree>
    <p:extLst>
      <p:ext uri="{BB962C8B-B14F-4D97-AF65-F5344CB8AC3E}">
        <p14:creationId xmlns:p14="http://schemas.microsoft.com/office/powerpoint/2010/main" val="1201015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5/23/2018</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3700497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5/23/2018</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7117890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457200" y="1577340"/>
            <a:ext cx="3977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5/23/2018</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2659380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5/23/2018</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16300587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5/23/2018</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2187245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FC5A4E-A1BA-4156-A581-2506A7DB1E40}"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C97C81-BDF4-46FA-AFB7-B7D37B35CD7E}" type="slidenum">
              <a:rPr lang="en-US" smtClean="0"/>
              <a:t>‹#›</a:t>
            </a:fld>
            <a:endParaRPr lang="en-US"/>
          </a:p>
        </p:txBody>
      </p:sp>
    </p:spTree>
    <p:extLst>
      <p:ext uri="{BB962C8B-B14F-4D97-AF65-F5344CB8AC3E}">
        <p14:creationId xmlns:p14="http://schemas.microsoft.com/office/powerpoint/2010/main" val="178355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146" indent="0">
              <a:buNone/>
              <a:defRPr sz="2000">
                <a:solidFill>
                  <a:schemeClr val="tx1">
                    <a:tint val="75000"/>
                  </a:schemeClr>
                </a:solidFill>
              </a:defRPr>
            </a:lvl2pPr>
            <a:lvl3pPr marL="914293" indent="0">
              <a:buNone/>
              <a:defRPr sz="1800">
                <a:solidFill>
                  <a:schemeClr val="tx1">
                    <a:tint val="75000"/>
                  </a:schemeClr>
                </a:solidFill>
              </a:defRPr>
            </a:lvl3pPr>
            <a:lvl4pPr marL="1371440" indent="0">
              <a:buNone/>
              <a:defRPr sz="1600">
                <a:solidFill>
                  <a:schemeClr val="tx1">
                    <a:tint val="75000"/>
                  </a:schemeClr>
                </a:solidFill>
              </a:defRPr>
            </a:lvl4pPr>
            <a:lvl5pPr marL="1828586" indent="0">
              <a:buNone/>
              <a:defRPr sz="1600">
                <a:solidFill>
                  <a:schemeClr val="tx1">
                    <a:tint val="75000"/>
                  </a:schemeClr>
                </a:solidFill>
              </a:defRPr>
            </a:lvl5pPr>
            <a:lvl6pPr marL="2285733" indent="0">
              <a:buNone/>
              <a:defRPr sz="1600">
                <a:solidFill>
                  <a:schemeClr val="tx1">
                    <a:tint val="75000"/>
                  </a:schemeClr>
                </a:solidFill>
              </a:defRPr>
            </a:lvl6pPr>
            <a:lvl7pPr marL="2742879" indent="0">
              <a:buNone/>
              <a:defRPr sz="1600">
                <a:solidFill>
                  <a:schemeClr val="tx1">
                    <a:tint val="75000"/>
                  </a:schemeClr>
                </a:solidFill>
              </a:defRPr>
            </a:lvl7pPr>
            <a:lvl8pPr marL="3200026" indent="0">
              <a:buNone/>
              <a:defRPr sz="1600">
                <a:solidFill>
                  <a:schemeClr val="tx1">
                    <a:tint val="75000"/>
                  </a:schemeClr>
                </a:solidFill>
              </a:defRPr>
            </a:lvl8pPr>
            <a:lvl9pPr marL="365717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FC5A4E-A1BA-4156-A581-2506A7DB1E40}"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C97C81-BDF4-46FA-AFB7-B7D37B35CD7E}" type="slidenum">
              <a:rPr lang="en-US" smtClean="0"/>
              <a:t>‹#›</a:t>
            </a:fld>
            <a:endParaRPr lang="en-US"/>
          </a:p>
        </p:txBody>
      </p:sp>
    </p:spTree>
    <p:extLst>
      <p:ext uri="{BB962C8B-B14F-4D97-AF65-F5344CB8AC3E}">
        <p14:creationId xmlns:p14="http://schemas.microsoft.com/office/powerpoint/2010/main" val="2166514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FC5A4E-A1BA-4156-A581-2506A7DB1E40}"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C97C81-BDF4-46FA-AFB7-B7D37B35CD7E}" type="slidenum">
              <a:rPr lang="en-US" smtClean="0"/>
              <a:t>‹#›</a:t>
            </a:fld>
            <a:endParaRPr lang="en-US"/>
          </a:p>
        </p:txBody>
      </p:sp>
    </p:spTree>
    <p:extLst>
      <p:ext uri="{BB962C8B-B14F-4D97-AF65-F5344CB8AC3E}">
        <p14:creationId xmlns:p14="http://schemas.microsoft.com/office/powerpoint/2010/main" val="3759445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7"/>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46" indent="0">
              <a:buNone/>
              <a:defRPr sz="2000" b="1"/>
            </a:lvl2pPr>
            <a:lvl3pPr marL="914293" indent="0">
              <a:buNone/>
              <a:defRPr sz="1800" b="1"/>
            </a:lvl3pPr>
            <a:lvl4pPr marL="1371440" indent="0">
              <a:buNone/>
              <a:defRPr sz="1600" b="1"/>
            </a:lvl4pPr>
            <a:lvl5pPr marL="1828586" indent="0">
              <a:buNone/>
              <a:defRPr sz="1600" b="1"/>
            </a:lvl5pPr>
            <a:lvl6pPr marL="2285733" indent="0">
              <a:buNone/>
              <a:defRPr sz="1600" b="1"/>
            </a:lvl6pPr>
            <a:lvl7pPr marL="2742879" indent="0">
              <a:buNone/>
              <a:defRPr sz="1600" b="1"/>
            </a:lvl7pPr>
            <a:lvl8pPr marL="3200026" indent="0">
              <a:buNone/>
              <a:defRPr sz="1600" b="1"/>
            </a:lvl8pPr>
            <a:lvl9pPr marL="3657172"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46" indent="0">
              <a:buNone/>
              <a:defRPr sz="2000" b="1"/>
            </a:lvl2pPr>
            <a:lvl3pPr marL="914293" indent="0">
              <a:buNone/>
              <a:defRPr sz="1800" b="1"/>
            </a:lvl3pPr>
            <a:lvl4pPr marL="1371440" indent="0">
              <a:buNone/>
              <a:defRPr sz="1600" b="1"/>
            </a:lvl4pPr>
            <a:lvl5pPr marL="1828586" indent="0">
              <a:buNone/>
              <a:defRPr sz="1600" b="1"/>
            </a:lvl5pPr>
            <a:lvl6pPr marL="2285733" indent="0">
              <a:buNone/>
              <a:defRPr sz="1600" b="1"/>
            </a:lvl6pPr>
            <a:lvl7pPr marL="2742879" indent="0">
              <a:buNone/>
              <a:defRPr sz="1600" b="1"/>
            </a:lvl7pPr>
            <a:lvl8pPr marL="3200026" indent="0">
              <a:buNone/>
              <a:defRPr sz="1600" b="1"/>
            </a:lvl8pPr>
            <a:lvl9pPr marL="365717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FC5A4E-A1BA-4156-A581-2506A7DB1E40}" type="datetimeFigureOut">
              <a:rPr lang="en-US" smtClean="0"/>
              <a:t>5/23/2018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C97C81-BDF4-46FA-AFB7-B7D37B35CD7E}" type="slidenum">
              <a:rPr lang="en-US" smtClean="0"/>
              <a:t>‹#›</a:t>
            </a:fld>
            <a:endParaRPr lang="en-US"/>
          </a:p>
        </p:txBody>
      </p:sp>
    </p:spTree>
    <p:extLst>
      <p:ext uri="{BB962C8B-B14F-4D97-AF65-F5344CB8AC3E}">
        <p14:creationId xmlns:p14="http://schemas.microsoft.com/office/powerpoint/2010/main" val="3038129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FC5A4E-A1BA-4156-A581-2506A7DB1E40}" type="datetimeFigureOut">
              <a:rPr lang="en-US" smtClean="0"/>
              <a:t>5/23/2018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C97C81-BDF4-46FA-AFB7-B7D37B35CD7E}" type="slidenum">
              <a:rPr lang="en-US" smtClean="0"/>
              <a:t>‹#›</a:t>
            </a:fld>
            <a:endParaRPr lang="en-US"/>
          </a:p>
        </p:txBody>
      </p:sp>
    </p:spTree>
    <p:extLst>
      <p:ext uri="{BB962C8B-B14F-4D97-AF65-F5344CB8AC3E}">
        <p14:creationId xmlns:p14="http://schemas.microsoft.com/office/powerpoint/2010/main" val="479000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FC5A4E-A1BA-4156-A581-2506A7DB1E40}" type="datetimeFigureOut">
              <a:rPr lang="en-US" smtClean="0"/>
              <a:t>5/23/2018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C97C81-BDF4-46FA-AFB7-B7D37B35CD7E}" type="slidenum">
              <a:rPr lang="en-US" smtClean="0"/>
              <a:t>‹#›</a:t>
            </a:fld>
            <a:endParaRPr lang="en-US"/>
          </a:p>
        </p:txBody>
      </p:sp>
    </p:spTree>
    <p:extLst>
      <p:ext uri="{BB962C8B-B14F-4D97-AF65-F5344CB8AC3E}">
        <p14:creationId xmlns:p14="http://schemas.microsoft.com/office/powerpoint/2010/main" val="2956995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146" indent="0">
              <a:buNone/>
              <a:defRPr sz="1400"/>
            </a:lvl2pPr>
            <a:lvl3pPr marL="914293" indent="0">
              <a:buNone/>
              <a:defRPr sz="1200"/>
            </a:lvl3pPr>
            <a:lvl4pPr marL="1371440" indent="0">
              <a:buNone/>
              <a:defRPr sz="1000"/>
            </a:lvl4pPr>
            <a:lvl5pPr marL="1828586" indent="0">
              <a:buNone/>
              <a:defRPr sz="1000"/>
            </a:lvl5pPr>
            <a:lvl6pPr marL="2285733" indent="0">
              <a:buNone/>
              <a:defRPr sz="1000"/>
            </a:lvl6pPr>
            <a:lvl7pPr marL="2742879" indent="0">
              <a:buNone/>
              <a:defRPr sz="1000"/>
            </a:lvl7pPr>
            <a:lvl8pPr marL="3200026" indent="0">
              <a:buNone/>
              <a:defRPr sz="1000"/>
            </a:lvl8pPr>
            <a:lvl9pPr marL="365717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FC5A4E-A1BA-4156-A581-2506A7DB1E40}"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C97C81-BDF4-46FA-AFB7-B7D37B35CD7E}" type="slidenum">
              <a:rPr lang="en-US" smtClean="0"/>
              <a:t>‹#›</a:t>
            </a:fld>
            <a:endParaRPr lang="en-US"/>
          </a:p>
        </p:txBody>
      </p:sp>
    </p:spTree>
    <p:extLst>
      <p:ext uri="{BB962C8B-B14F-4D97-AF65-F5344CB8AC3E}">
        <p14:creationId xmlns:p14="http://schemas.microsoft.com/office/powerpoint/2010/main" val="218856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46" indent="0">
              <a:buNone/>
              <a:defRPr sz="2800"/>
            </a:lvl2pPr>
            <a:lvl3pPr marL="914293" indent="0">
              <a:buNone/>
              <a:defRPr sz="2400"/>
            </a:lvl3pPr>
            <a:lvl4pPr marL="1371440" indent="0">
              <a:buNone/>
              <a:defRPr sz="2000"/>
            </a:lvl4pPr>
            <a:lvl5pPr marL="1828586" indent="0">
              <a:buNone/>
              <a:defRPr sz="2000"/>
            </a:lvl5pPr>
            <a:lvl6pPr marL="2285733" indent="0">
              <a:buNone/>
              <a:defRPr sz="2000"/>
            </a:lvl6pPr>
            <a:lvl7pPr marL="2742879" indent="0">
              <a:buNone/>
              <a:defRPr sz="2000"/>
            </a:lvl7pPr>
            <a:lvl8pPr marL="3200026" indent="0">
              <a:buNone/>
              <a:defRPr sz="2000"/>
            </a:lvl8pPr>
            <a:lvl9pPr marL="3657172"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146" indent="0">
              <a:buNone/>
              <a:defRPr sz="1400"/>
            </a:lvl2pPr>
            <a:lvl3pPr marL="914293" indent="0">
              <a:buNone/>
              <a:defRPr sz="1200"/>
            </a:lvl3pPr>
            <a:lvl4pPr marL="1371440" indent="0">
              <a:buNone/>
              <a:defRPr sz="1000"/>
            </a:lvl4pPr>
            <a:lvl5pPr marL="1828586" indent="0">
              <a:buNone/>
              <a:defRPr sz="1000"/>
            </a:lvl5pPr>
            <a:lvl6pPr marL="2285733" indent="0">
              <a:buNone/>
              <a:defRPr sz="1000"/>
            </a:lvl6pPr>
            <a:lvl7pPr marL="2742879" indent="0">
              <a:buNone/>
              <a:defRPr sz="1000"/>
            </a:lvl7pPr>
            <a:lvl8pPr marL="3200026" indent="0">
              <a:buNone/>
              <a:defRPr sz="1000"/>
            </a:lvl8pPr>
            <a:lvl9pPr marL="365717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FC5A4E-A1BA-4156-A581-2506A7DB1E40}"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C97C81-BDF4-46FA-AFB7-B7D37B35CD7E}" type="slidenum">
              <a:rPr lang="en-US" smtClean="0"/>
              <a:t>‹#›</a:t>
            </a:fld>
            <a:endParaRPr lang="en-US"/>
          </a:p>
        </p:txBody>
      </p:sp>
    </p:spTree>
    <p:extLst>
      <p:ext uri="{BB962C8B-B14F-4D97-AF65-F5344CB8AC3E}">
        <p14:creationId xmlns:p14="http://schemas.microsoft.com/office/powerpoint/2010/main" val="422760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7"/>
            <a:ext cx="7886700" cy="1325563"/>
          </a:xfrm>
          <a:prstGeom prst="rect">
            <a:avLst/>
          </a:prstGeom>
        </p:spPr>
        <p:txBody>
          <a:bodyPr vert="horz" lIns="91429" tIns="45714" rIns="91429" bIns="45714"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29" tIns="45714" rIns="91429" bIns="4571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29" tIns="45714" rIns="91429" bIns="45714" rtlCol="0" anchor="ctr"/>
          <a:lstStyle>
            <a:lvl1pPr algn="l">
              <a:defRPr sz="1200">
                <a:solidFill>
                  <a:schemeClr val="tx1">
                    <a:tint val="75000"/>
                  </a:schemeClr>
                </a:solidFill>
              </a:defRPr>
            </a:lvl1pPr>
          </a:lstStyle>
          <a:p>
            <a:fld id="{84FC5A4E-A1BA-4156-A581-2506A7DB1E40}" type="datetimeFigureOut">
              <a:rPr lang="en-US" smtClean="0"/>
              <a:t>5/23/2018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29" tIns="45714" rIns="91429" bIns="45714"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29" tIns="45714" rIns="91429" bIns="45714" rtlCol="0" anchor="ctr"/>
          <a:lstStyle>
            <a:lvl1pPr algn="r">
              <a:defRPr sz="1200">
                <a:solidFill>
                  <a:schemeClr val="tx1">
                    <a:tint val="75000"/>
                  </a:schemeClr>
                </a:solidFill>
              </a:defRPr>
            </a:lvl1pPr>
          </a:lstStyle>
          <a:p>
            <a:fld id="{96C97C81-BDF4-46FA-AFB7-B7D37B35CD7E}" type="slidenum">
              <a:rPr lang="en-US" smtClean="0"/>
              <a:t>‹#›</a:t>
            </a:fld>
            <a:endParaRPr lang="en-US"/>
          </a:p>
        </p:txBody>
      </p:sp>
    </p:spTree>
    <p:extLst>
      <p:ext uri="{BB962C8B-B14F-4D97-AF65-F5344CB8AC3E}">
        <p14:creationId xmlns:p14="http://schemas.microsoft.com/office/powerpoint/2010/main" val="2712833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29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3" indent="-228573" algn="l" defTabSz="914293"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19" indent="-228573" algn="l" defTabSz="91429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67" indent="-228573" algn="l" defTabSz="91429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13" indent="-228573" algn="l" defTabSz="91429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59" indent="-228573" algn="l" defTabSz="91429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06" indent="-228573" algn="l" defTabSz="91429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453" indent="-228573" algn="l" defTabSz="91429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599" indent="-228573" algn="l" defTabSz="91429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746" indent="-228573" algn="l" defTabSz="91429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7" cstate="print"/>
            <a:stretch>
              <a:fillRect/>
            </a:stretch>
          </a:blipFill>
        </p:spPr>
        <p:txBody>
          <a:bodyPr wrap="square" lIns="0" tIns="0" rIns="0" bIns="0" rtlCol="0"/>
          <a:lstStyle/>
          <a:p>
            <a:pPr defTabSz="820583"/>
            <a:endParaRPr sz="1600">
              <a:solidFill>
                <a:prstClr val="black"/>
              </a:solidFill>
            </a:endParaRPr>
          </a:p>
        </p:txBody>
      </p:sp>
      <p:sp>
        <p:nvSpPr>
          <p:cNvPr id="17" name="bk object 17"/>
          <p:cNvSpPr/>
          <p:nvPr/>
        </p:nvSpPr>
        <p:spPr>
          <a:xfrm>
            <a:off x="1650197" y="2401745"/>
            <a:ext cx="960582" cy="726141"/>
          </a:xfrm>
          <a:custGeom>
            <a:avLst/>
            <a:gdLst/>
            <a:ahLst/>
            <a:cxnLst/>
            <a:rect l="l" t="t" r="r" b="b"/>
            <a:pathLst>
              <a:path w="1056639" h="822960">
                <a:moveTo>
                  <a:pt x="0" y="0"/>
                </a:moveTo>
                <a:lnTo>
                  <a:pt x="1056424" y="822502"/>
                </a:lnTo>
              </a:path>
            </a:pathLst>
          </a:custGeom>
          <a:ln w="116204">
            <a:solidFill>
              <a:srgbClr val="60D095"/>
            </a:solidFill>
          </a:ln>
        </p:spPr>
        <p:txBody>
          <a:bodyPr wrap="square" lIns="0" tIns="0" rIns="0" bIns="0" rtlCol="0"/>
          <a:lstStyle/>
          <a:p>
            <a:pPr defTabSz="820583"/>
            <a:endParaRPr sz="1600">
              <a:solidFill>
                <a:prstClr val="black"/>
              </a:solidFill>
            </a:endParaRPr>
          </a:p>
        </p:txBody>
      </p:sp>
      <p:sp>
        <p:nvSpPr>
          <p:cNvPr id="18" name="bk object 18"/>
          <p:cNvSpPr/>
          <p:nvPr/>
        </p:nvSpPr>
        <p:spPr>
          <a:xfrm>
            <a:off x="1014373" y="1755498"/>
            <a:ext cx="817995" cy="793936"/>
          </a:xfrm>
          <a:custGeom>
            <a:avLst/>
            <a:gdLst/>
            <a:ahLst/>
            <a:cxnLst/>
            <a:rect l="l" t="t" r="r" b="b"/>
            <a:pathLst>
              <a:path w="899794" h="899794">
                <a:moveTo>
                  <a:pt x="449656" y="899325"/>
                </a:moveTo>
                <a:lnTo>
                  <a:pt x="498650" y="896686"/>
                </a:lnTo>
                <a:lnTo>
                  <a:pt x="546117" y="888953"/>
                </a:lnTo>
                <a:lnTo>
                  <a:pt x="591781" y="876401"/>
                </a:lnTo>
                <a:lnTo>
                  <a:pt x="635368" y="859302"/>
                </a:lnTo>
                <a:lnTo>
                  <a:pt x="676605" y="837933"/>
                </a:lnTo>
                <a:lnTo>
                  <a:pt x="715216" y="812566"/>
                </a:lnTo>
                <a:lnTo>
                  <a:pt x="750927" y="783477"/>
                </a:lnTo>
                <a:lnTo>
                  <a:pt x="783465" y="750940"/>
                </a:lnTo>
                <a:lnTo>
                  <a:pt x="812554" y="715228"/>
                </a:lnTo>
                <a:lnTo>
                  <a:pt x="837920" y="676617"/>
                </a:lnTo>
                <a:lnTo>
                  <a:pt x="859290" y="635381"/>
                </a:lnTo>
                <a:lnTo>
                  <a:pt x="876388" y="591794"/>
                </a:lnTo>
                <a:lnTo>
                  <a:pt x="888941" y="546129"/>
                </a:lnTo>
                <a:lnTo>
                  <a:pt x="896673" y="498663"/>
                </a:lnTo>
                <a:lnTo>
                  <a:pt x="899312" y="449668"/>
                </a:lnTo>
                <a:lnTo>
                  <a:pt x="896673" y="400671"/>
                </a:lnTo>
                <a:lnTo>
                  <a:pt x="888941" y="353203"/>
                </a:lnTo>
                <a:lnTo>
                  <a:pt x="876388" y="307537"/>
                </a:lnTo>
                <a:lnTo>
                  <a:pt x="859290" y="263948"/>
                </a:lnTo>
                <a:lnTo>
                  <a:pt x="837920" y="222710"/>
                </a:lnTo>
                <a:lnTo>
                  <a:pt x="812554" y="184098"/>
                </a:lnTo>
                <a:lnTo>
                  <a:pt x="783465" y="148386"/>
                </a:lnTo>
                <a:lnTo>
                  <a:pt x="750927" y="115848"/>
                </a:lnTo>
                <a:lnTo>
                  <a:pt x="715216" y="86759"/>
                </a:lnTo>
                <a:lnTo>
                  <a:pt x="676605" y="61392"/>
                </a:lnTo>
                <a:lnTo>
                  <a:pt x="635368" y="40022"/>
                </a:lnTo>
                <a:lnTo>
                  <a:pt x="591781" y="22924"/>
                </a:lnTo>
                <a:lnTo>
                  <a:pt x="546117" y="10371"/>
                </a:lnTo>
                <a:lnTo>
                  <a:pt x="498650" y="2638"/>
                </a:lnTo>
                <a:lnTo>
                  <a:pt x="449656" y="0"/>
                </a:lnTo>
                <a:lnTo>
                  <a:pt x="400661" y="2638"/>
                </a:lnTo>
                <a:lnTo>
                  <a:pt x="353195" y="10371"/>
                </a:lnTo>
                <a:lnTo>
                  <a:pt x="307531" y="22924"/>
                </a:lnTo>
                <a:lnTo>
                  <a:pt x="263943" y="40022"/>
                </a:lnTo>
                <a:lnTo>
                  <a:pt x="222707" y="61392"/>
                </a:lnTo>
                <a:lnTo>
                  <a:pt x="184096" y="86759"/>
                </a:lnTo>
                <a:lnTo>
                  <a:pt x="148384" y="115848"/>
                </a:lnTo>
                <a:lnTo>
                  <a:pt x="115847" y="148386"/>
                </a:lnTo>
                <a:lnTo>
                  <a:pt x="86758" y="184098"/>
                </a:lnTo>
                <a:lnTo>
                  <a:pt x="61391" y="222710"/>
                </a:lnTo>
                <a:lnTo>
                  <a:pt x="40022" y="263948"/>
                </a:lnTo>
                <a:lnTo>
                  <a:pt x="22924" y="307537"/>
                </a:lnTo>
                <a:lnTo>
                  <a:pt x="10371" y="353203"/>
                </a:lnTo>
                <a:lnTo>
                  <a:pt x="2638" y="400671"/>
                </a:lnTo>
                <a:lnTo>
                  <a:pt x="0" y="449668"/>
                </a:lnTo>
                <a:lnTo>
                  <a:pt x="2638" y="498663"/>
                </a:lnTo>
                <a:lnTo>
                  <a:pt x="10371" y="546129"/>
                </a:lnTo>
                <a:lnTo>
                  <a:pt x="22924" y="591794"/>
                </a:lnTo>
                <a:lnTo>
                  <a:pt x="40022" y="635381"/>
                </a:lnTo>
                <a:lnTo>
                  <a:pt x="61391" y="676617"/>
                </a:lnTo>
                <a:lnTo>
                  <a:pt x="86758" y="715228"/>
                </a:lnTo>
                <a:lnTo>
                  <a:pt x="115847" y="750940"/>
                </a:lnTo>
                <a:lnTo>
                  <a:pt x="148384" y="783477"/>
                </a:lnTo>
                <a:lnTo>
                  <a:pt x="184096" y="812566"/>
                </a:lnTo>
                <a:lnTo>
                  <a:pt x="222707" y="837933"/>
                </a:lnTo>
                <a:lnTo>
                  <a:pt x="263943" y="859302"/>
                </a:lnTo>
                <a:lnTo>
                  <a:pt x="307531" y="876401"/>
                </a:lnTo>
                <a:lnTo>
                  <a:pt x="353195" y="888953"/>
                </a:lnTo>
                <a:lnTo>
                  <a:pt x="400661" y="896686"/>
                </a:lnTo>
                <a:lnTo>
                  <a:pt x="449656" y="899325"/>
                </a:lnTo>
                <a:close/>
              </a:path>
            </a:pathLst>
          </a:custGeom>
          <a:ln w="177660">
            <a:solidFill>
              <a:srgbClr val="60D095"/>
            </a:solidFill>
          </a:ln>
        </p:spPr>
        <p:txBody>
          <a:bodyPr wrap="square" lIns="0" tIns="0" rIns="0" bIns="0" rtlCol="0"/>
          <a:lstStyle/>
          <a:p>
            <a:pPr defTabSz="820583"/>
            <a:endParaRPr sz="1600">
              <a:solidFill>
                <a:prstClr val="black"/>
              </a:solidFill>
            </a:endParaRPr>
          </a:p>
        </p:txBody>
      </p:sp>
      <p:sp>
        <p:nvSpPr>
          <p:cNvPr id="19" name="bk object 19"/>
          <p:cNvSpPr/>
          <p:nvPr/>
        </p:nvSpPr>
        <p:spPr>
          <a:xfrm>
            <a:off x="7159171" y="1740453"/>
            <a:ext cx="834736" cy="810185"/>
          </a:xfrm>
          <a:custGeom>
            <a:avLst/>
            <a:gdLst/>
            <a:ahLst/>
            <a:cxnLst/>
            <a:rect l="l" t="t" r="r" b="b"/>
            <a:pathLst>
              <a:path w="918209" h="918210">
                <a:moveTo>
                  <a:pt x="458939" y="917892"/>
                </a:moveTo>
                <a:lnTo>
                  <a:pt x="505864" y="915523"/>
                </a:lnTo>
                <a:lnTo>
                  <a:pt x="551432" y="908568"/>
                </a:lnTo>
                <a:lnTo>
                  <a:pt x="595414" y="897259"/>
                </a:lnTo>
                <a:lnTo>
                  <a:pt x="637580" y="881826"/>
                </a:lnTo>
                <a:lnTo>
                  <a:pt x="677698" y="862501"/>
                </a:lnTo>
                <a:lnTo>
                  <a:pt x="715538" y="839513"/>
                </a:lnTo>
                <a:lnTo>
                  <a:pt x="750868" y="813093"/>
                </a:lnTo>
                <a:lnTo>
                  <a:pt x="783459" y="783472"/>
                </a:lnTo>
                <a:lnTo>
                  <a:pt x="813080" y="750881"/>
                </a:lnTo>
                <a:lnTo>
                  <a:pt x="839500" y="715550"/>
                </a:lnTo>
                <a:lnTo>
                  <a:pt x="862488" y="677711"/>
                </a:lnTo>
                <a:lnTo>
                  <a:pt x="881814" y="637593"/>
                </a:lnTo>
                <a:lnTo>
                  <a:pt x="897246" y="595427"/>
                </a:lnTo>
                <a:lnTo>
                  <a:pt x="908555" y="551445"/>
                </a:lnTo>
                <a:lnTo>
                  <a:pt x="915510" y="505876"/>
                </a:lnTo>
                <a:lnTo>
                  <a:pt x="917879" y="458952"/>
                </a:lnTo>
                <a:lnTo>
                  <a:pt x="915510" y="412028"/>
                </a:lnTo>
                <a:lnTo>
                  <a:pt x="908555" y="366459"/>
                </a:lnTo>
                <a:lnTo>
                  <a:pt x="897246" y="322476"/>
                </a:lnTo>
                <a:lnTo>
                  <a:pt x="881814" y="280310"/>
                </a:lnTo>
                <a:lnTo>
                  <a:pt x="862488" y="240191"/>
                </a:lnTo>
                <a:lnTo>
                  <a:pt x="839500" y="202350"/>
                </a:lnTo>
                <a:lnTo>
                  <a:pt x="813080" y="167018"/>
                </a:lnTo>
                <a:lnTo>
                  <a:pt x="783459" y="134426"/>
                </a:lnTo>
                <a:lnTo>
                  <a:pt x="750868" y="104804"/>
                </a:lnTo>
                <a:lnTo>
                  <a:pt x="715538" y="78383"/>
                </a:lnTo>
                <a:lnTo>
                  <a:pt x="677698" y="55394"/>
                </a:lnTo>
                <a:lnTo>
                  <a:pt x="637580" y="36067"/>
                </a:lnTo>
                <a:lnTo>
                  <a:pt x="595414" y="20634"/>
                </a:lnTo>
                <a:lnTo>
                  <a:pt x="551432" y="9324"/>
                </a:lnTo>
                <a:lnTo>
                  <a:pt x="505864" y="2369"/>
                </a:lnTo>
                <a:lnTo>
                  <a:pt x="458939" y="0"/>
                </a:lnTo>
                <a:lnTo>
                  <a:pt x="412015" y="2369"/>
                </a:lnTo>
                <a:lnTo>
                  <a:pt x="366447" y="9324"/>
                </a:lnTo>
                <a:lnTo>
                  <a:pt x="322464" y="20634"/>
                </a:lnTo>
                <a:lnTo>
                  <a:pt x="280299" y="36067"/>
                </a:lnTo>
                <a:lnTo>
                  <a:pt x="240181" y="55394"/>
                </a:lnTo>
                <a:lnTo>
                  <a:pt x="202341" y="78383"/>
                </a:lnTo>
                <a:lnTo>
                  <a:pt x="167011" y="104804"/>
                </a:lnTo>
                <a:lnTo>
                  <a:pt x="134419" y="134426"/>
                </a:lnTo>
                <a:lnTo>
                  <a:pt x="104799" y="167018"/>
                </a:lnTo>
                <a:lnTo>
                  <a:pt x="78379" y="202350"/>
                </a:lnTo>
                <a:lnTo>
                  <a:pt x="55391" y="240191"/>
                </a:lnTo>
                <a:lnTo>
                  <a:pt x="36065" y="280310"/>
                </a:lnTo>
                <a:lnTo>
                  <a:pt x="20632" y="322476"/>
                </a:lnTo>
                <a:lnTo>
                  <a:pt x="9323" y="366459"/>
                </a:lnTo>
                <a:lnTo>
                  <a:pt x="2369" y="412028"/>
                </a:lnTo>
                <a:lnTo>
                  <a:pt x="0" y="458952"/>
                </a:lnTo>
                <a:lnTo>
                  <a:pt x="2369" y="505876"/>
                </a:lnTo>
                <a:lnTo>
                  <a:pt x="9323" y="551445"/>
                </a:lnTo>
                <a:lnTo>
                  <a:pt x="20632" y="595427"/>
                </a:lnTo>
                <a:lnTo>
                  <a:pt x="36065" y="637593"/>
                </a:lnTo>
                <a:lnTo>
                  <a:pt x="55391" y="677711"/>
                </a:lnTo>
                <a:lnTo>
                  <a:pt x="78379" y="715550"/>
                </a:lnTo>
                <a:lnTo>
                  <a:pt x="104799" y="750881"/>
                </a:lnTo>
                <a:lnTo>
                  <a:pt x="134419" y="783472"/>
                </a:lnTo>
                <a:lnTo>
                  <a:pt x="167011" y="813093"/>
                </a:lnTo>
                <a:lnTo>
                  <a:pt x="202341" y="839513"/>
                </a:lnTo>
                <a:lnTo>
                  <a:pt x="240181" y="862501"/>
                </a:lnTo>
                <a:lnTo>
                  <a:pt x="280299" y="881826"/>
                </a:lnTo>
                <a:lnTo>
                  <a:pt x="322464" y="897259"/>
                </a:lnTo>
                <a:lnTo>
                  <a:pt x="366447" y="908568"/>
                </a:lnTo>
                <a:lnTo>
                  <a:pt x="412015" y="915523"/>
                </a:lnTo>
                <a:lnTo>
                  <a:pt x="458939" y="917892"/>
                </a:lnTo>
                <a:close/>
              </a:path>
            </a:pathLst>
          </a:custGeom>
          <a:ln w="181330">
            <a:solidFill>
              <a:srgbClr val="60D095"/>
            </a:solidFill>
          </a:ln>
        </p:spPr>
        <p:txBody>
          <a:bodyPr wrap="square" lIns="0" tIns="0" rIns="0" bIns="0" rtlCol="0"/>
          <a:lstStyle/>
          <a:p>
            <a:pPr defTabSz="820583"/>
            <a:endParaRPr sz="1600">
              <a:solidFill>
                <a:prstClr val="black"/>
              </a:solidFill>
            </a:endParaRPr>
          </a:p>
        </p:txBody>
      </p:sp>
      <p:sp>
        <p:nvSpPr>
          <p:cNvPr id="2" name="Holder 2"/>
          <p:cNvSpPr>
            <a:spLocks noGrp="1"/>
          </p:cNvSpPr>
          <p:nvPr>
            <p:ph type="title"/>
          </p:nvPr>
        </p:nvSpPr>
        <p:spPr>
          <a:xfrm>
            <a:off x="457200" y="274320"/>
            <a:ext cx="822960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457200" y="1577340"/>
            <a:ext cx="82296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246221"/>
          </a:xfrm>
          <a:prstGeom prst="rect">
            <a:avLst/>
          </a:prstGeom>
        </p:spPr>
        <p:txBody>
          <a:bodyPr wrap="square" lIns="0" tIns="0" rIns="0" bIns="0">
            <a:spAutoFit/>
          </a:bodyPr>
          <a:lstStyle>
            <a:lvl1pPr algn="ctr">
              <a:defRPr>
                <a:solidFill>
                  <a:schemeClr val="tx1">
                    <a:tint val="75000"/>
                  </a:schemeClr>
                </a:solidFill>
              </a:defRPr>
            </a:lvl1pPr>
          </a:lstStyle>
          <a:p>
            <a:pPr defTabSz="820583"/>
            <a:endParaRPr sz="1600">
              <a:solidFill>
                <a:prstClr val="black">
                  <a:tint val="75000"/>
                </a:prstClr>
              </a:solidFill>
            </a:endParaRPr>
          </a:p>
        </p:txBody>
      </p:sp>
      <p:sp>
        <p:nvSpPr>
          <p:cNvPr id="5" name="Holder 5"/>
          <p:cNvSpPr>
            <a:spLocks noGrp="1"/>
          </p:cNvSpPr>
          <p:nvPr>
            <p:ph type="dt" sz="half" idx="6"/>
          </p:nvPr>
        </p:nvSpPr>
        <p:spPr>
          <a:xfrm>
            <a:off x="457200" y="6377940"/>
            <a:ext cx="2103120" cy="246221"/>
          </a:xfrm>
          <a:prstGeom prst="rect">
            <a:avLst/>
          </a:prstGeom>
        </p:spPr>
        <p:txBody>
          <a:bodyPr wrap="square" lIns="0" tIns="0" rIns="0" bIns="0">
            <a:spAutoFit/>
          </a:bodyPr>
          <a:lstStyle>
            <a:lvl1pPr algn="l">
              <a:defRPr>
                <a:solidFill>
                  <a:schemeClr val="tx1">
                    <a:tint val="75000"/>
                  </a:schemeClr>
                </a:solidFill>
              </a:defRPr>
            </a:lvl1pPr>
          </a:lstStyle>
          <a:p>
            <a:pPr defTabSz="820583"/>
            <a:fld id="{1D8BD707-D9CF-40AE-B4C6-C98DA3205C09}" type="datetimeFigureOut">
              <a:rPr lang="en-US" sz="1600">
                <a:solidFill>
                  <a:prstClr val="black">
                    <a:tint val="75000"/>
                  </a:prstClr>
                </a:solidFill>
              </a:rPr>
              <a:pPr defTabSz="820583"/>
              <a:t>5/23/2018</a:t>
            </a:fld>
            <a:endParaRPr lang="en-US" sz="1600">
              <a:solidFill>
                <a:prstClr val="black">
                  <a:tint val="75000"/>
                </a:prstClr>
              </a:solidFill>
            </a:endParaRPr>
          </a:p>
        </p:txBody>
      </p:sp>
      <p:sp>
        <p:nvSpPr>
          <p:cNvPr id="6" name="Holder 6"/>
          <p:cNvSpPr>
            <a:spLocks noGrp="1"/>
          </p:cNvSpPr>
          <p:nvPr>
            <p:ph type="sldNum" sz="quarter" idx="7"/>
          </p:nvPr>
        </p:nvSpPr>
        <p:spPr>
          <a:xfrm>
            <a:off x="6583680" y="6377940"/>
            <a:ext cx="2103120" cy="246221"/>
          </a:xfrm>
          <a:prstGeom prst="rect">
            <a:avLst/>
          </a:prstGeom>
        </p:spPr>
        <p:txBody>
          <a:bodyPr wrap="square" lIns="0" tIns="0" rIns="0" bIns="0">
            <a:spAutoFit/>
          </a:bodyPr>
          <a:lstStyle>
            <a:lvl1pPr algn="r">
              <a:defRPr>
                <a:solidFill>
                  <a:schemeClr val="tx1">
                    <a:tint val="75000"/>
                  </a:schemeClr>
                </a:solidFill>
              </a:defRPr>
            </a:lvl1pPr>
          </a:lstStyle>
          <a:p>
            <a:pPr defTabSz="820583"/>
            <a:fld id="{B6F15528-21DE-4FAA-801E-634DDDAF4B2B}" type="slidenum">
              <a:rPr sz="1600">
                <a:solidFill>
                  <a:prstClr val="black">
                    <a:tint val="75000"/>
                  </a:prstClr>
                </a:solidFill>
              </a:rPr>
              <a:pPr defTabSz="820583"/>
              <a:t>‹#›</a:t>
            </a:fld>
            <a:endParaRPr sz="1600">
              <a:solidFill>
                <a:prstClr val="black">
                  <a:tint val="75000"/>
                </a:prstClr>
              </a:solidFill>
            </a:endParaRPr>
          </a:p>
        </p:txBody>
      </p:sp>
    </p:spTree>
    <p:extLst>
      <p:ext uri="{BB962C8B-B14F-4D97-AF65-F5344CB8AC3E}">
        <p14:creationId xmlns:p14="http://schemas.microsoft.com/office/powerpoint/2010/main" val="17281648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txStyles>
    <p:titleStyle>
      <a:lvl1pPr>
        <a:defRPr>
          <a:latin typeface="+mj-lt"/>
          <a:ea typeface="+mj-ea"/>
          <a:cs typeface="+mj-cs"/>
        </a:defRPr>
      </a:lvl1pPr>
    </p:titleStyle>
    <p:bodyStyle>
      <a:lvl1pPr marL="0">
        <a:defRPr>
          <a:latin typeface="+mn-lt"/>
          <a:ea typeface="+mn-ea"/>
          <a:cs typeface="+mn-cs"/>
        </a:defRPr>
      </a:lvl1pPr>
      <a:lvl2pPr marL="410291">
        <a:defRPr>
          <a:latin typeface="+mn-lt"/>
          <a:ea typeface="+mn-ea"/>
          <a:cs typeface="+mn-cs"/>
        </a:defRPr>
      </a:lvl2pPr>
      <a:lvl3pPr marL="820583">
        <a:defRPr>
          <a:latin typeface="+mn-lt"/>
          <a:ea typeface="+mn-ea"/>
          <a:cs typeface="+mn-cs"/>
        </a:defRPr>
      </a:lvl3pPr>
      <a:lvl4pPr marL="1230874">
        <a:defRPr>
          <a:latin typeface="+mn-lt"/>
          <a:ea typeface="+mn-ea"/>
          <a:cs typeface="+mn-cs"/>
        </a:defRPr>
      </a:lvl4pPr>
      <a:lvl5pPr marL="1641165">
        <a:defRPr>
          <a:latin typeface="+mn-lt"/>
          <a:ea typeface="+mn-ea"/>
          <a:cs typeface="+mn-cs"/>
        </a:defRPr>
      </a:lvl5pPr>
      <a:lvl6pPr marL="2051456">
        <a:defRPr>
          <a:latin typeface="+mn-lt"/>
          <a:ea typeface="+mn-ea"/>
          <a:cs typeface="+mn-cs"/>
        </a:defRPr>
      </a:lvl6pPr>
      <a:lvl7pPr marL="2461748">
        <a:defRPr>
          <a:latin typeface="+mn-lt"/>
          <a:ea typeface="+mn-ea"/>
          <a:cs typeface="+mn-cs"/>
        </a:defRPr>
      </a:lvl7pPr>
      <a:lvl8pPr marL="2872039">
        <a:defRPr>
          <a:latin typeface="+mn-lt"/>
          <a:ea typeface="+mn-ea"/>
          <a:cs typeface="+mn-cs"/>
        </a:defRPr>
      </a:lvl8pPr>
      <a:lvl9pPr marL="3282330">
        <a:defRPr>
          <a:latin typeface="+mn-lt"/>
          <a:ea typeface="+mn-ea"/>
          <a:cs typeface="+mn-cs"/>
        </a:defRPr>
      </a:lvl9pPr>
    </p:bodyStyle>
    <p:otherStyle>
      <a:lvl1pPr marL="0">
        <a:defRPr>
          <a:latin typeface="+mn-lt"/>
          <a:ea typeface="+mn-ea"/>
          <a:cs typeface="+mn-cs"/>
        </a:defRPr>
      </a:lvl1pPr>
      <a:lvl2pPr marL="410291">
        <a:defRPr>
          <a:latin typeface="+mn-lt"/>
          <a:ea typeface="+mn-ea"/>
          <a:cs typeface="+mn-cs"/>
        </a:defRPr>
      </a:lvl2pPr>
      <a:lvl3pPr marL="820583">
        <a:defRPr>
          <a:latin typeface="+mn-lt"/>
          <a:ea typeface="+mn-ea"/>
          <a:cs typeface="+mn-cs"/>
        </a:defRPr>
      </a:lvl3pPr>
      <a:lvl4pPr marL="1230874">
        <a:defRPr>
          <a:latin typeface="+mn-lt"/>
          <a:ea typeface="+mn-ea"/>
          <a:cs typeface="+mn-cs"/>
        </a:defRPr>
      </a:lvl4pPr>
      <a:lvl5pPr marL="1641165">
        <a:defRPr>
          <a:latin typeface="+mn-lt"/>
          <a:ea typeface="+mn-ea"/>
          <a:cs typeface="+mn-cs"/>
        </a:defRPr>
      </a:lvl5pPr>
      <a:lvl6pPr marL="2051456">
        <a:defRPr>
          <a:latin typeface="+mn-lt"/>
          <a:ea typeface="+mn-ea"/>
          <a:cs typeface="+mn-cs"/>
        </a:defRPr>
      </a:lvl6pPr>
      <a:lvl7pPr marL="2461748">
        <a:defRPr>
          <a:latin typeface="+mn-lt"/>
          <a:ea typeface="+mn-ea"/>
          <a:cs typeface="+mn-cs"/>
        </a:defRPr>
      </a:lvl7pPr>
      <a:lvl8pPr marL="2872039">
        <a:defRPr>
          <a:latin typeface="+mn-lt"/>
          <a:ea typeface="+mn-ea"/>
          <a:cs typeface="+mn-cs"/>
        </a:defRPr>
      </a:lvl8pPr>
      <a:lvl9pPr marL="328233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amp;ehk=vmOHRrB4BYJHhgXBIz4iZA&amp;r=0&amp;pid=OfficeInsert"/><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creativecommons.org/licenses/by-nc-sa/3.0/" TargetMode="External"/><Relationship Id="rId4" Type="http://schemas.openxmlformats.org/officeDocument/2006/relationships/hyperlink" Target="http://www.forceacademy.co.uk/wiki/index.php?title=File:Balance-scale-1-.jp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0413"/>
            <a:ext cx="7772400" cy="2387600"/>
          </a:xfrm>
        </p:spPr>
        <p:txBody>
          <a:bodyPr>
            <a:normAutofit fontScale="90000"/>
          </a:bodyPr>
          <a:lstStyle/>
          <a:p>
            <a:r>
              <a:rPr lang="en-US" b="1" dirty="0">
                <a:solidFill>
                  <a:schemeClr val="accent1">
                    <a:lumMod val="50000"/>
                  </a:schemeClr>
                </a:solidFill>
              </a:rPr>
              <a:t>What do the Terms in Health Insurance Mean for Patients’ Cost of Care</a:t>
            </a:r>
          </a:p>
        </p:txBody>
      </p:sp>
      <p:sp>
        <p:nvSpPr>
          <p:cNvPr id="3" name="Subtitle 2"/>
          <p:cNvSpPr>
            <a:spLocks noGrp="1"/>
          </p:cNvSpPr>
          <p:nvPr>
            <p:ph type="subTitle" idx="1"/>
          </p:nvPr>
        </p:nvSpPr>
        <p:spPr>
          <a:xfrm>
            <a:off x="685800" y="3602038"/>
            <a:ext cx="7962900" cy="2932112"/>
          </a:xfrm>
        </p:spPr>
        <p:txBody>
          <a:bodyPr>
            <a:normAutofit fontScale="62500" lnSpcReduction="20000"/>
          </a:bodyPr>
          <a:lstStyle/>
          <a:p>
            <a:r>
              <a:rPr lang="en-US" sz="3100" b="1" dirty="0">
                <a:solidFill>
                  <a:srgbClr val="0070C0"/>
                </a:solidFill>
              </a:rPr>
              <a:t>A Product of</a:t>
            </a:r>
          </a:p>
          <a:p>
            <a:r>
              <a:rPr lang="en-US" sz="3100" b="1" dirty="0">
                <a:solidFill>
                  <a:srgbClr val="0070C0"/>
                </a:solidFill>
              </a:rPr>
              <a:t>The Robert Wood Johnson Foundations Funded Project </a:t>
            </a:r>
            <a:br>
              <a:rPr lang="en-US" sz="3100" b="1" dirty="0">
                <a:solidFill>
                  <a:srgbClr val="0070C0"/>
                </a:solidFill>
              </a:rPr>
            </a:br>
            <a:r>
              <a:rPr lang="en-US" sz="3100" b="1" dirty="0">
                <a:solidFill>
                  <a:srgbClr val="0070C0"/>
                </a:solidFill>
              </a:rPr>
              <a:t>“Clear on the Cost: Patients and Providers Co-authoring the Care Plans” </a:t>
            </a:r>
            <a:br>
              <a:rPr lang="en-US" sz="3100" b="1" dirty="0">
                <a:solidFill>
                  <a:srgbClr val="0070C0"/>
                </a:solidFill>
              </a:rPr>
            </a:br>
            <a:r>
              <a:rPr lang="en-US" sz="3100" b="1" dirty="0">
                <a:solidFill>
                  <a:srgbClr val="0070C0"/>
                </a:solidFill>
              </a:rPr>
              <a:t/>
            </a:r>
            <a:br>
              <a:rPr lang="en-US" sz="3100" b="1" dirty="0">
                <a:solidFill>
                  <a:srgbClr val="0070C0"/>
                </a:solidFill>
              </a:rPr>
            </a:br>
            <a:r>
              <a:rPr lang="en-US" sz="3100" b="1" dirty="0">
                <a:solidFill>
                  <a:srgbClr val="0070C0"/>
                </a:solidFill>
              </a:rPr>
              <a:t>by Migrant Clinicians Network, Inc.</a:t>
            </a:r>
          </a:p>
          <a:p>
            <a:endParaRPr lang="en-US" sz="3100" b="1" dirty="0">
              <a:solidFill>
                <a:srgbClr val="0070C0"/>
              </a:solidFill>
            </a:endParaRPr>
          </a:p>
          <a:p>
            <a:r>
              <a:rPr lang="en-US" b="1" dirty="0"/>
              <a:t>Douglas D Bradham, DrPH, MA, MPH </a:t>
            </a:r>
            <a:r>
              <a:rPr lang="en-US" dirty="0"/>
              <a:t>– Principal Investigator</a:t>
            </a:r>
          </a:p>
          <a:p>
            <a:r>
              <a:rPr lang="en-US" b="1" dirty="0"/>
              <a:t>Deliana Garcia, MA </a:t>
            </a:r>
            <a:r>
              <a:rPr lang="en-US" dirty="0"/>
              <a:t>– Project Director, and Bilingual Interviewer</a:t>
            </a:r>
          </a:p>
          <a:p>
            <a:r>
              <a:rPr lang="en-US" b="1" dirty="0"/>
              <a:t>Alma </a:t>
            </a:r>
            <a:r>
              <a:rPr lang="en-US" b="1" dirty="0" err="1"/>
              <a:t>Galván</a:t>
            </a:r>
            <a:r>
              <a:rPr lang="en-US" dirty="0"/>
              <a:t>,</a:t>
            </a:r>
            <a:r>
              <a:rPr lang="en-US" b="1" dirty="0"/>
              <a:t> MHC </a:t>
            </a:r>
            <a:r>
              <a:rPr lang="en-US" dirty="0"/>
              <a:t>– Bilingual Interviewer</a:t>
            </a:r>
          </a:p>
          <a:p>
            <a:r>
              <a:rPr lang="en-US" b="1" dirty="0"/>
              <a:t>Corey </a:t>
            </a:r>
            <a:r>
              <a:rPr lang="en-US" b="1" dirty="0" err="1"/>
              <a:t>Erb</a:t>
            </a:r>
            <a:r>
              <a:rPr lang="en-US" b="1" dirty="0"/>
              <a:t>, BS </a:t>
            </a:r>
            <a:r>
              <a:rPr lang="en-US" dirty="0"/>
              <a:t>– Operations Assistant</a:t>
            </a:r>
          </a:p>
          <a:p>
            <a:endParaRPr lang="en-US" dirty="0"/>
          </a:p>
        </p:txBody>
      </p:sp>
    </p:spTree>
    <p:extLst>
      <p:ext uri="{BB962C8B-B14F-4D97-AF65-F5344CB8AC3E}">
        <p14:creationId xmlns:p14="http://schemas.microsoft.com/office/powerpoint/2010/main" val="3017714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77236"/>
            <a:ext cx="7886700" cy="796924"/>
          </a:xfrm>
        </p:spPr>
        <p:txBody>
          <a:bodyPr>
            <a:normAutofit fontScale="90000"/>
          </a:bodyPr>
          <a:lstStyle/>
          <a:p>
            <a:pPr algn="ctr"/>
            <a:r>
              <a:rPr lang="en-US" sz="3200" b="1" dirty="0">
                <a:solidFill>
                  <a:schemeClr val="accent1">
                    <a:lumMod val="50000"/>
                  </a:schemeClr>
                </a:solidFill>
              </a:rPr>
              <a:t>Health Insurance Terms can be </a:t>
            </a:r>
            <a:r>
              <a:rPr lang="en-US" sz="3200" b="1" dirty="0">
                <a:solidFill>
                  <a:schemeClr val="accent1">
                    <a:lumMod val="50000"/>
                  </a:schemeClr>
                </a:solidFill>
              </a:rPr>
              <a:t>confusing, </a:t>
            </a:r>
            <a:r>
              <a:rPr lang="en-US" sz="3200" b="1" dirty="0">
                <a:solidFill>
                  <a:schemeClr val="accent1">
                    <a:lumMod val="50000"/>
                  </a:schemeClr>
                </a:solidFill>
              </a:rPr>
              <a:t>resulting in Patients avoiding recommended care</a:t>
            </a:r>
          </a:p>
        </p:txBody>
      </p:sp>
      <p:sp>
        <p:nvSpPr>
          <p:cNvPr id="3" name="Content Placeholder 2"/>
          <p:cNvSpPr>
            <a:spLocks noGrp="1"/>
          </p:cNvSpPr>
          <p:nvPr>
            <p:ph idx="1"/>
          </p:nvPr>
        </p:nvSpPr>
        <p:spPr>
          <a:xfrm>
            <a:off x="388307" y="1115409"/>
            <a:ext cx="8505171" cy="4148985"/>
          </a:xfrm>
        </p:spPr>
        <p:txBody>
          <a:bodyPr>
            <a:normAutofit fontScale="77500" lnSpcReduction="20000"/>
          </a:bodyPr>
          <a:lstStyle/>
          <a:p>
            <a:pPr marL="0" indent="0">
              <a:buNone/>
            </a:pPr>
            <a:r>
              <a:rPr lang="en-US" dirty="0"/>
              <a:t>Health Insurance, whether in the private market or through government support agencies, </a:t>
            </a:r>
            <a:r>
              <a:rPr lang="en-US" u="sng" dirty="0">
                <a:solidFill>
                  <a:srgbClr val="C00000"/>
                </a:solidFill>
              </a:rPr>
              <a:t>uses “cost-sharing”</a:t>
            </a:r>
            <a:r>
              <a:rPr lang="en-US" dirty="0"/>
              <a:t> to increase the patient’s family commitment to the process of acquiring recommended healthcare.  This is based on the concepts that specific positive objectives are achieved </a:t>
            </a:r>
            <a:r>
              <a:rPr lang="en-US" b="1" dirty="0"/>
              <a:t>when the patient pays some of the costs of care</a:t>
            </a:r>
            <a:r>
              <a:rPr lang="en-US" dirty="0"/>
              <a:t>:</a:t>
            </a:r>
          </a:p>
          <a:p>
            <a:pPr marL="514290" indent="-514290">
              <a:buFont typeface="+mj-lt"/>
              <a:buAutoNum type="arabicPeriod"/>
            </a:pPr>
            <a:r>
              <a:rPr lang="en-US" b="1" dirty="0"/>
              <a:t>Increases the “value” of the care to the patient</a:t>
            </a:r>
            <a:r>
              <a:rPr lang="en-US" dirty="0"/>
              <a:t>, </a:t>
            </a:r>
          </a:p>
          <a:p>
            <a:pPr marL="514290" indent="-514290">
              <a:buFont typeface="+mj-lt"/>
              <a:buAutoNum type="arabicPeriod"/>
            </a:pPr>
            <a:r>
              <a:rPr lang="en-US" b="1" dirty="0"/>
              <a:t>Reduces abuse of what might be considered “free” care, and </a:t>
            </a:r>
          </a:p>
          <a:p>
            <a:pPr marL="514290" indent="-514290">
              <a:buFont typeface="+mj-lt"/>
              <a:buAutoNum type="arabicPeriod"/>
            </a:pPr>
            <a:r>
              <a:rPr lang="en-US" b="1" dirty="0"/>
              <a:t>Reduces the overall costs of covering a large population to the insurance company or the government agency.</a:t>
            </a:r>
          </a:p>
          <a:p>
            <a:pPr marL="0" indent="0">
              <a:buNone/>
            </a:pPr>
            <a:r>
              <a:rPr lang="en-US" dirty="0"/>
              <a:t>However, when patients are eligible and covered by specific programs, to be charged even a portion of the cost can make it seem unfair to them, resulting in hesitancy to seek care early, and resulting in higher cost  acute or emergency care later.  </a:t>
            </a:r>
          </a:p>
        </p:txBody>
      </p:sp>
      <p:pic>
        <p:nvPicPr>
          <p:cNvPr id="5" name="Picture 4">
            <a:extLst>
              <a:ext uri="{FF2B5EF4-FFF2-40B4-BE49-F238E27FC236}">
                <a16:creationId xmlns:a16="http://schemas.microsoft.com/office/drawing/2014/main" xmlns="" id="{D3EE9704-5ACF-44F4-BE21-78E85FEE35A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6605742" y="4656253"/>
            <a:ext cx="2099848" cy="1574886"/>
          </a:xfrm>
          <a:prstGeom prst="rect">
            <a:avLst/>
          </a:prstGeom>
        </p:spPr>
      </p:pic>
      <p:sp>
        <p:nvSpPr>
          <p:cNvPr id="6" name="TextBox 5">
            <a:extLst>
              <a:ext uri="{FF2B5EF4-FFF2-40B4-BE49-F238E27FC236}">
                <a16:creationId xmlns:a16="http://schemas.microsoft.com/office/drawing/2014/main" xmlns="" id="{B9790CE8-51CB-4A1F-9304-AAF9E7102171}"/>
              </a:ext>
            </a:extLst>
          </p:cNvPr>
          <p:cNvSpPr txBox="1"/>
          <p:nvPr/>
        </p:nvSpPr>
        <p:spPr>
          <a:xfrm>
            <a:off x="6338170" y="6452432"/>
            <a:ext cx="2805830" cy="215444"/>
          </a:xfrm>
          <a:prstGeom prst="rect">
            <a:avLst/>
          </a:prstGeom>
          <a:noFill/>
        </p:spPr>
        <p:txBody>
          <a:bodyPr wrap="square" lIns="91429" tIns="45714" rIns="91429" bIns="45714" rtlCol="0">
            <a:spAutoFit/>
          </a:bodyPr>
          <a:lstStyle/>
          <a:p>
            <a:r>
              <a:rPr lang="en-US" sz="800" dirty="0">
                <a:hlinkClick r:id="rId4" tooltip="http://www.forceacademy.co.uk/wiki/index.php?title=File:Balance-scale-1-.jpg"/>
              </a:rPr>
              <a:t>This Photo</a:t>
            </a:r>
            <a:r>
              <a:rPr lang="en-US" sz="800" dirty="0"/>
              <a:t> by Unknown Author is licensed under </a:t>
            </a:r>
            <a:r>
              <a:rPr lang="en-US" sz="800" dirty="0">
                <a:hlinkClick r:id="rId5" tooltip="https://creativecommons.org/licenses/by-nc-sa/3.0/"/>
              </a:rPr>
              <a:t>CC BY-NC-SA</a:t>
            </a:r>
            <a:endParaRPr lang="en-US" sz="800" dirty="0"/>
          </a:p>
        </p:txBody>
      </p:sp>
      <p:sp>
        <p:nvSpPr>
          <p:cNvPr id="7" name="TextBox 6">
            <a:extLst>
              <a:ext uri="{FF2B5EF4-FFF2-40B4-BE49-F238E27FC236}">
                <a16:creationId xmlns:a16="http://schemas.microsoft.com/office/drawing/2014/main" xmlns="" id="{DDCEB31B-64FE-4990-ACF3-78EB92488631}"/>
              </a:ext>
            </a:extLst>
          </p:cNvPr>
          <p:cNvSpPr txBox="1"/>
          <p:nvPr/>
        </p:nvSpPr>
        <p:spPr>
          <a:xfrm>
            <a:off x="388307" y="4846143"/>
            <a:ext cx="6363220" cy="1829732"/>
          </a:xfrm>
          <a:prstGeom prst="rect">
            <a:avLst/>
          </a:prstGeom>
          <a:noFill/>
        </p:spPr>
        <p:txBody>
          <a:bodyPr wrap="square" lIns="91429" tIns="45714" rIns="91429" bIns="45714" rtlCol="0">
            <a:spAutoFit/>
          </a:bodyPr>
          <a:lstStyle/>
          <a:p>
            <a:pPr>
              <a:lnSpc>
                <a:spcPct val="70000"/>
              </a:lnSpc>
              <a:spcBef>
                <a:spcPts val="1000"/>
              </a:spcBef>
            </a:pPr>
            <a:r>
              <a:rPr lang="en-US" sz="2000" dirty="0"/>
              <a:t>The societal goal is to deliver the most effective, affordable care that is needed, at a reasonable cost to patients and reasonable revenue to providers (clinics, hospitals, etc.), who can pay reasonable incomes to clinicians and staff members.  This requires balancing multiple economic and health objectives in a complex process.  </a:t>
            </a:r>
            <a:r>
              <a:rPr lang="en-US" sz="2000" dirty="0"/>
              <a:t>Inadequate </a:t>
            </a:r>
            <a:r>
              <a:rPr lang="en-US" sz="2000" dirty="0"/>
              <a:t>health insurance literacy and health literacy can interfere with achieving this societal goal.  </a:t>
            </a:r>
          </a:p>
        </p:txBody>
      </p:sp>
    </p:spTree>
    <p:extLst>
      <p:ext uri="{BB962C8B-B14F-4D97-AF65-F5344CB8AC3E}">
        <p14:creationId xmlns:p14="http://schemas.microsoft.com/office/powerpoint/2010/main" val="2690841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1189973"/>
          </a:xfrm>
        </p:spPr>
        <p:txBody>
          <a:bodyPr>
            <a:noAutofit/>
          </a:bodyPr>
          <a:lstStyle/>
          <a:p>
            <a:pPr algn="ctr"/>
            <a:r>
              <a:rPr lang="en-US" sz="2400" b="1" dirty="0">
                <a:solidFill>
                  <a:schemeClr val="accent1">
                    <a:lumMod val="50000"/>
                  </a:schemeClr>
                </a:solidFill>
              </a:rPr>
              <a:t>Several “Cost-Sharing” mechanisms are placed into health financing to accomplish these objectives.  Unfortunately, several terms are used that are confusing. </a:t>
            </a:r>
          </a:p>
        </p:txBody>
      </p:sp>
      <p:sp>
        <p:nvSpPr>
          <p:cNvPr id="3" name="Content Placeholder 2"/>
          <p:cNvSpPr>
            <a:spLocks noGrp="1"/>
          </p:cNvSpPr>
          <p:nvPr>
            <p:ph idx="1"/>
          </p:nvPr>
        </p:nvSpPr>
        <p:spPr>
          <a:xfrm>
            <a:off x="342900" y="1189973"/>
            <a:ext cx="8458200" cy="5561023"/>
          </a:xfrm>
        </p:spPr>
        <p:txBody>
          <a:bodyPr>
            <a:noAutofit/>
          </a:bodyPr>
          <a:lstStyle/>
          <a:p>
            <a:pPr marL="514290" indent="-514290">
              <a:buFont typeface="+mj-lt"/>
              <a:buAutoNum type="arabicPeriod"/>
            </a:pPr>
            <a:r>
              <a:rPr lang="en-US" sz="1800" b="1" dirty="0">
                <a:solidFill>
                  <a:srgbClr val="0070C0"/>
                </a:solidFill>
              </a:rPr>
              <a:t>Copays, Copayment, Coinsurance </a:t>
            </a:r>
            <a:r>
              <a:rPr lang="en-US" sz="1800" dirty="0"/>
              <a:t>– patient’s </a:t>
            </a:r>
            <a:r>
              <a:rPr lang="en-US" sz="1800" dirty="0"/>
              <a:t>out-of-pocket </a:t>
            </a:r>
            <a:r>
              <a:rPr lang="en-US" sz="1800" dirty="0"/>
              <a:t>costs that must be paid to provider of care.  Full amount until deductible is reached then a percentage. Premiums do not count as “co-payment” for covered care that is provided.</a:t>
            </a:r>
          </a:p>
          <a:p>
            <a:pPr marL="514290" indent="-514290">
              <a:buFont typeface="+mj-lt"/>
              <a:buAutoNum type="arabicPeriod"/>
            </a:pPr>
            <a:r>
              <a:rPr lang="en-US" sz="1800" b="1" dirty="0">
                <a:solidFill>
                  <a:srgbClr val="0070C0"/>
                </a:solidFill>
              </a:rPr>
              <a:t>Deductibles </a:t>
            </a:r>
            <a:r>
              <a:rPr lang="en-US" sz="1800" dirty="0"/>
              <a:t>– threshold of costs paid by patient (copays) before Insurer covers full cost of </a:t>
            </a:r>
            <a:r>
              <a:rPr lang="en-US" sz="1800" dirty="0"/>
              <a:t>care.</a:t>
            </a:r>
            <a:endParaRPr lang="en-US" sz="1800" dirty="0"/>
          </a:p>
          <a:p>
            <a:pPr marL="514290" indent="-514290">
              <a:buFont typeface="+mj-lt"/>
              <a:buAutoNum type="arabicPeriod"/>
            </a:pPr>
            <a:r>
              <a:rPr lang="en-US" sz="1800" b="1" dirty="0">
                <a:solidFill>
                  <a:srgbClr val="0070C0"/>
                </a:solidFill>
              </a:rPr>
              <a:t>Annual Out-of-Pocket Maximum </a:t>
            </a:r>
            <a:r>
              <a:rPr lang="en-US" sz="1800" dirty="0"/>
              <a:t>– limit of patient responsibility each year.</a:t>
            </a:r>
          </a:p>
          <a:p>
            <a:pPr marL="514290" indent="-514290">
              <a:buFont typeface="+mj-lt"/>
              <a:buAutoNum type="arabicPeriod"/>
            </a:pPr>
            <a:r>
              <a:rPr lang="en-US" sz="1800" b="1" dirty="0">
                <a:solidFill>
                  <a:srgbClr val="0070C0"/>
                </a:solidFill>
              </a:rPr>
              <a:t>Lifetime Maximum </a:t>
            </a:r>
            <a:r>
              <a:rPr lang="en-US" sz="1800" dirty="0"/>
              <a:t>– limit over patient’s lifetime, which limits insurers’ costs in catastrophic conditions.</a:t>
            </a:r>
          </a:p>
          <a:p>
            <a:pPr marL="514290" indent="-514290">
              <a:buFont typeface="+mj-lt"/>
              <a:buAutoNum type="arabicPeriod"/>
            </a:pPr>
            <a:r>
              <a:rPr lang="en-US" sz="1800" b="1" dirty="0">
                <a:solidFill>
                  <a:srgbClr val="0070C0"/>
                </a:solidFill>
              </a:rPr>
              <a:t>Allowable Costs </a:t>
            </a:r>
            <a:r>
              <a:rPr lang="en-US" sz="1800" dirty="0"/>
              <a:t>– insurers sometimes can specify therapies, meds and treatments that they deem “allowable” based on </a:t>
            </a:r>
            <a:r>
              <a:rPr lang="en-US" sz="1800" u="sng" dirty="0"/>
              <a:t>their</a:t>
            </a:r>
            <a:r>
              <a:rPr lang="en-US" sz="1800" dirty="0"/>
              <a:t> assessment of effectiveness.</a:t>
            </a:r>
          </a:p>
          <a:p>
            <a:pPr marL="514290" indent="-514290">
              <a:buFont typeface="+mj-lt"/>
              <a:buAutoNum type="arabicPeriod"/>
            </a:pPr>
            <a:endParaRPr lang="en-US" sz="1800" dirty="0"/>
          </a:p>
          <a:p>
            <a:pPr marL="0" indent="0" algn="ctr">
              <a:buNone/>
            </a:pPr>
            <a:r>
              <a:rPr lang="en-US" sz="1800" dirty="0"/>
              <a:t>The </a:t>
            </a:r>
            <a:r>
              <a:rPr lang="en-US" sz="1800" b="1" dirty="0"/>
              <a:t>Affordable Care Act (ACA</a:t>
            </a:r>
            <a:r>
              <a:rPr lang="en-US" sz="1800" b="1" dirty="0"/>
              <a:t>) </a:t>
            </a:r>
            <a:r>
              <a:rPr lang="en-US" sz="1800" dirty="0"/>
              <a:t>mandated insurance companies and government insurance (Medicaid and Medicare) to cover important classes of conditions to improve overall population health.  This changed the focus of the health system toward “Health” over “Treatment”.  This also increased coverage of previously unserved patients .</a:t>
            </a:r>
          </a:p>
          <a:p>
            <a:pPr marL="514290" indent="-514290">
              <a:buFont typeface="+mj-lt"/>
              <a:buAutoNum type="arabicPeriod"/>
            </a:pPr>
            <a:r>
              <a:rPr lang="en-US" sz="1800" b="1" dirty="0">
                <a:solidFill>
                  <a:srgbClr val="0070C0"/>
                </a:solidFill>
              </a:rPr>
              <a:t>Preventive Care </a:t>
            </a:r>
            <a:r>
              <a:rPr lang="en-US" sz="1800" dirty="0"/>
              <a:t>– care deemed “effective” by national expert </a:t>
            </a:r>
            <a:r>
              <a:rPr lang="en-US" sz="1800" dirty="0"/>
              <a:t>panels.</a:t>
            </a:r>
            <a:endParaRPr lang="en-US" sz="1800" dirty="0"/>
          </a:p>
          <a:p>
            <a:pPr marL="514290" indent="-514290">
              <a:buFont typeface="+mj-lt"/>
              <a:buAutoNum type="arabicPeriod"/>
            </a:pPr>
            <a:r>
              <a:rPr lang="en-US" sz="1800" b="1" dirty="0">
                <a:solidFill>
                  <a:srgbClr val="0070C0"/>
                </a:solidFill>
              </a:rPr>
              <a:t>Pre-existing Conditions </a:t>
            </a:r>
            <a:r>
              <a:rPr lang="en-US" sz="1800" dirty="0"/>
              <a:t>– conditions existing prior to </a:t>
            </a:r>
            <a:r>
              <a:rPr lang="en-US" sz="1800" u="sng" dirty="0"/>
              <a:t>this</a:t>
            </a:r>
            <a:r>
              <a:rPr lang="en-US" sz="1800" dirty="0"/>
              <a:t> insurance coverage </a:t>
            </a:r>
            <a:r>
              <a:rPr lang="en-US" sz="1800" dirty="0"/>
              <a:t>beginning.</a:t>
            </a:r>
            <a:endParaRPr lang="en-US" sz="1800" dirty="0"/>
          </a:p>
        </p:txBody>
      </p:sp>
    </p:spTree>
    <p:extLst>
      <p:ext uri="{BB962C8B-B14F-4D97-AF65-F5344CB8AC3E}">
        <p14:creationId xmlns:p14="http://schemas.microsoft.com/office/powerpoint/2010/main" val="421737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 name="Picture 5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077"/>
            <a:ext cx="9144000" cy="6853846"/>
          </a:xfrm>
          <a:prstGeom prst="rect">
            <a:avLst/>
          </a:prstGeom>
        </p:spPr>
      </p:pic>
      <p:sp>
        <p:nvSpPr>
          <p:cNvPr id="5" name="object 5"/>
          <p:cNvSpPr txBox="1"/>
          <p:nvPr/>
        </p:nvSpPr>
        <p:spPr>
          <a:xfrm>
            <a:off x="2616577" y="3551836"/>
            <a:ext cx="436417" cy="150583"/>
          </a:xfrm>
          <a:prstGeom prst="rect">
            <a:avLst/>
          </a:prstGeom>
        </p:spPr>
        <p:txBody>
          <a:bodyPr vert="horz" wrap="square" lIns="0" tIns="11966" rIns="0" bIns="0" rtlCol="0">
            <a:spAutoFit/>
          </a:bodyPr>
          <a:lstStyle/>
          <a:p>
            <a:pPr marL="11396" defTabSz="820487">
              <a:spcBef>
                <a:spcPts val="94"/>
              </a:spcBef>
            </a:pPr>
            <a:r>
              <a:rPr sz="900" b="1" spc="67" dirty="0">
                <a:solidFill>
                  <a:prstClr val="black"/>
                </a:solidFill>
                <a:cs typeface="Calibri"/>
              </a:rPr>
              <a:t>Patient</a:t>
            </a:r>
            <a:endParaRPr sz="900" dirty="0">
              <a:solidFill>
                <a:prstClr val="black"/>
              </a:solidFill>
              <a:cs typeface="Calibri"/>
            </a:endParaRPr>
          </a:p>
        </p:txBody>
      </p:sp>
      <p:sp>
        <p:nvSpPr>
          <p:cNvPr id="6" name="object 6"/>
          <p:cNvSpPr txBox="1"/>
          <p:nvPr/>
        </p:nvSpPr>
        <p:spPr>
          <a:xfrm>
            <a:off x="2351264" y="3681012"/>
            <a:ext cx="938068" cy="293594"/>
          </a:xfrm>
          <a:prstGeom prst="rect">
            <a:avLst/>
          </a:prstGeom>
        </p:spPr>
        <p:txBody>
          <a:bodyPr vert="horz" wrap="square" lIns="0" tIns="11966" rIns="0" bIns="0" rtlCol="0">
            <a:spAutoFit/>
          </a:bodyPr>
          <a:lstStyle/>
          <a:p>
            <a:pPr marL="11396" marR="4559" indent="104270" defTabSz="820487">
              <a:spcBef>
                <a:spcPts val="94"/>
              </a:spcBef>
            </a:pPr>
            <a:r>
              <a:rPr sz="900" b="1" spc="81" dirty="0">
                <a:solidFill>
                  <a:prstClr val="black"/>
                </a:solidFill>
                <a:cs typeface="Calibri"/>
              </a:rPr>
              <a:t>gets </a:t>
            </a:r>
            <a:r>
              <a:rPr sz="900" b="1" spc="67" dirty="0">
                <a:solidFill>
                  <a:prstClr val="black"/>
                </a:solidFill>
                <a:cs typeface="Calibri"/>
              </a:rPr>
              <a:t>routine  </a:t>
            </a:r>
            <a:r>
              <a:rPr sz="900" b="1" spc="72" dirty="0">
                <a:solidFill>
                  <a:prstClr val="black"/>
                </a:solidFill>
                <a:cs typeface="Calibri"/>
              </a:rPr>
              <a:t>preventive</a:t>
            </a:r>
            <a:r>
              <a:rPr sz="900" b="1" spc="22" dirty="0">
                <a:solidFill>
                  <a:prstClr val="black"/>
                </a:solidFill>
                <a:cs typeface="Calibri"/>
              </a:rPr>
              <a:t> </a:t>
            </a:r>
            <a:r>
              <a:rPr sz="900" b="1" spc="90" dirty="0">
                <a:solidFill>
                  <a:prstClr val="black"/>
                </a:solidFill>
                <a:cs typeface="Calibri"/>
              </a:rPr>
              <a:t>care</a:t>
            </a:r>
            <a:endParaRPr sz="900" dirty="0">
              <a:solidFill>
                <a:prstClr val="black"/>
              </a:solidFill>
              <a:cs typeface="Calibri"/>
            </a:endParaRPr>
          </a:p>
        </p:txBody>
      </p:sp>
      <p:sp>
        <p:nvSpPr>
          <p:cNvPr id="7" name="object 7"/>
          <p:cNvSpPr txBox="1"/>
          <p:nvPr/>
        </p:nvSpPr>
        <p:spPr>
          <a:xfrm>
            <a:off x="3590310" y="3552150"/>
            <a:ext cx="755650" cy="428625"/>
          </a:xfrm>
          <a:prstGeom prst="rect">
            <a:avLst/>
          </a:prstGeom>
        </p:spPr>
        <p:txBody>
          <a:bodyPr vert="horz" wrap="square" lIns="0" tIns="11966" rIns="0" bIns="0" rtlCol="0">
            <a:spAutoFit/>
          </a:bodyPr>
          <a:lstStyle/>
          <a:p>
            <a:pPr marL="11396" marR="4559" indent="-1140" algn="ctr" defTabSz="820487">
              <a:spcBef>
                <a:spcPts val="94"/>
              </a:spcBef>
            </a:pPr>
            <a:r>
              <a:rPr sz="900" b="1" spc="67" dirty="0">
                <a:solidFill>
                  <a:prstClr val="black"/>
                </a:solidFill>
                <a:cs typeface="Calibri"/>
              </a:rPr>
              <a:t>Patient </a:t>
            </a:r>
            <a:r>
              <a:rPr sz="900" b="1" spc="76" dirty="0">
                <a:solidFill>
                  <a:prstClr val="black"/>
                </a:solidFill>
                <a:cs typeface="Calibri"/>
              </a:rPr>
              <a:t>gets  </a:t>
            </a:r>
            <a:r>
              <a:rPr sz="900" b="1" spc="81" dirty="0">
                <a:solidFill>
                  <a:prstClr val="black"/>
                </a:solidFill>
                <a:cs typeface="Calibri"/>
              </a:rPr>
              <a:t>additional  </a:t>
            </a:r>
            <a:r>
              <a:rPr sz="900" b="1" spc="99" dirty="0">
                <a:solidFill>
                  <a:prstClr val="black"/>
                </a:solidFill>
                <a:cs typeface="Calibri"/>
              </a:rPr>
              <a:t>needed</a:t>
            </a:r>
            <a:r>
              <a:rPr sz="900" b="1" dirty="0">
                <a:solidFill>
                  <a:prstClr val="black"/>
                </a:solidFill>
                <a:cs typeface="Calibri"/>
              </a:rPr>
              <a:t> </a:t>
            </a:r>
            <a:r>
              <a:rPr sz="900" b="1" spc="90" dirty="0">
                <a:solidFill>
                  <a:prstClr val="black"/>
                </a:solidFill>
                <a:cs typeface="Calibri"/>
              </a:rPr>
              <a:t>care</a:t>
            </a:r>
            <a:endParaRPr sz="900" dirty="0">
              <a:solidFill>
                <a:prstClr val="black"/>
              </a:solidFill>
              <a:cs typeface="Calibri"/>
            </a:endParaRPr>
          </a:p>
        </p:txBody>
      </p:sp>
      <p:sp>
        <p:nvSpPr>
          <p:cNvPr id="8" name="object 8"/>
          <p:cNvSpPr txBox="1"/>
          <p:nvPr/>
        </p:nvSpPr>
        <p:spPr>
          <a:xfrm>
            <a:off x="4843067" y="3556435"/>
            <a:ext cx="436417" cy="150583"/>
          </a:xfrm>
          <a:prstGeom prst="rect">
            <a:avLst/>
          </a:prstGeom>
        </p:spPr>
        <p:txBody>
          <a:bodyPr vert="horz" wrap="square" lIns="0" tIns="11966" rIns="0" bIns="0" rtlCol="0">
            <a:spAutoFit/>
          </a:bodyPr>
          <a:lstStyle/>
          <a:p>
            <a:pPr marL="11396" defTabSz="820487">
              <a:spcBef>
                <a:spcPts val="94"/>
              </a:spcBef>
            </a:pPr>
            <a:r>
              <a:rPr sz="900" b="1" spc="67" dirty="0">
                <a:solidFill>
                  <a:prstClr val="black"/>
                </a:solidFill>
                <a:cs typeface="Calibri"/>
              </a:rPr>
              <a:t>Patient</a:t>
            </a:r>
            <a:endParaRPr sz="900" dirty="0">
              <a:solidFill>
                <a:prstClr val="black"/>
              </a:solidFill>
              <a:cs typeface="Calibri"/>
            </a:endParaRPr>
          </a:p>
        </p:txBody>
      </p:sp>
      <p:sp>
        <p:nvSpPr>
          <p:cNvPr id="9" name="object 9"/>
          <p:cNvSpPr txBox="1"/>
          <p:nvPr/>
        </p:nvSpPr>
        <p:spPr>
          <a:xfrm>
            <a:off x="4683870" y="3681012"/>
            <a:ext cx="755650" cy="293594"/>
          </a:xfrm>
          <a:prstGeom prst="rect">
            <a:avLst/>
          </a:prstGeom>
        </p:spPr>
        <p:txBody>
          <a:bodyPr vert="horz" wrap="square" lIns="0" tIns="11966" rIns="0" bIns="0" rtlCol="0">
            <a:spAutoFit/>
          </a:bodyPr>
          <a:lstStyle/>
          <a:p>
            <a:pPr marL="11396" marR="4559" indent="71223" defTabSz="820487">
              <a:spcBef>
                <a:spcPts val="94"/>
              </a:spcBef>
            </a:pPr>
            <a:r>
              <a:rPr sz="900" b="1" spc="81" dirty="0">
                <a:solidFill>
                  <a:prstClr val="black"/>
                </a:solidFill>
                <a:cs typeface="Calibri"/>
              </a:rPr>
              <a:t>gets </a:t>
            </a:r>
            <a:r>
              <a:rPr sz="900" b="1" spc="90" dirty="0">
                <a:solidFill>
                  <a:prstClr val="black"/>
                </a:solidFill>
                <a:cs typeface="Calibri"/>
              </a:rPr>
              <a:t>more  </a:t>
            </a:r>
            <a:r>
              <a:rPr sz="900" b="1" spc="99" dirty="0">
                <a:solidFill>
                  <a:prstClr val="black"/>
                </a:solidFill>
                <a:cs typeface="Calibri"/>
              </a:rPr>
              <a:t>needed</a:t>
            </a:r>
            <a:r>
              <a:rPr sz="900" b="1" dirty="0">
                <a:solidFill>
                  <a:prstClr val="black"/>
                </a:solidFill>
                <a:cs typeface="Calibri"/>
              </a:rPr>
              <a:t> </a:t>
            </a:r>
            <a:r>
              <a:rPr sz="900" b="1" spc="90" dirty="0">
                <a:solidFill>
                  <a:prstClr val="black"/>
                </a:solidFill>
                <a:cs typeface="Calibri"/>
              </a:rPr>
              <a:t>care</a:t>
            </a:r>
            <a:endParaRPr sz="900" dirty="0">
              <a:solidFill>
                <a:prstClr val="black"/>
              </a:solidFill>
              <a:cs typeface="Calibri"/>
            </a:endParaRPr>
          </a:p>
        </p:txBody>
      </p:sp>
      <p:sp>
        <p:nvSpPr>
          <p:cNvPr id="10" name="object 10"/>
          <p:cNvSpPr txBox="1"/>
          <p:nvPr/>
        </p:nvSpPr>
        <p:spPr>
          <a:xfrm>
            <a:off x="5885340" y="3552149"/>
            <a:ext cx="436417" cy="150583"/>
          </a:xfrm>
          <a:prstGeom prst="rect">
            <a:avLst/>
          </a:prstGeom>
        </p:spPr>
        <p:txBody>
          <a:bodyPr vert="horz" wrap="square" lIns="0" tIns="11966" rIns="0" bIns="0" rtlCol="0">
            <a:spAutoFit/>
          </a:bodyPr>
          <a:lstStyle/>
          <a:p>
            <a:pPr marL="11396" defTabSz="820487">
              <a:spcBef>
                <a:spcPts val="94"/>
              </a:spcBef>
            </a:pPr>
            <a:r>
              <a:rPr sz="900" b="1" spc="67" dirty="0">
                <a:solidFill>
                  <a:prstClr val="black"/>
                </a:solidFill>
                <a:cs typeface="Calibri"/>
              </a:rPr>
              <a:t>Patient</a:t>
            </a:r>
            <a:endParaRPr sz="900" dirty="0">
              <a:solidFill>
                <a:prstClr val="black"/>
              </a:solidFill>
              <a:cs typeface="Calibri"/>
            </a:endParaRPr>
          </a:p>
        </p:txBody>
      </p:sp>
      <p:sp>
        <p:nvSpPr>
          <p:cNvPr id="11" name="object 11"/>
          <p:cNvSpPr txBox="1"/>
          <p:nvPr/>
        </p:nvSpPr>
        <p:spPr>
          <a:xfrm>
            <a:off x="5736340" y="3681012"/>
            <a:ext cx="755650" cy="293594"/>
          </a:xfrm>
          <a:prstGeom prst="rect">
            <a:avLst/>
          </a:prstGeom>
        </p:spPr>
        <p:txBody>
          <a:bodyPr vert="horz" wrap="square" lIns="0" tIns="11966" rIns="0" bIns="0" rtlCol="0">
            <a:spAutoFit/>
          </a:bodyPr>
          <a:lstStyle/>
          <a:p>
            <a:pPr marL="11396" marR="4559" indent="71223" defTabSz="820487">
              <a:spcBef>
                <a:spcPts val="94"/>
              </a:spcBef>
            </a:pPr>
            <a:r>
              <a:rPr sz="900" b="1" spc="81" dirty="0">
                <a:solidFill>
                  <a:prstClr val="black"/>
                </a:solidFill>
                <a:cs typeface="Calibri"/>
              </a:rPr>
              <a:t>gets </a:t>
            </a:r>
            <a:r>
              <a:rPr sz="900" b="1" spc="90" dirty="0">
                <a:solidFill>
                  <a:prstClr val="black"/>
                </a:solidFill>
                <a:cs typeface="Calibri"/>
              </a:rPr>
              <a:t>more  </a:t>
            </a:r>
            <a:r>
              <a:rPr sz="900" b="1" spc="99" dirty="0">
                <a:solidFill>
                  <a:prstClr val="black"/>
                </a:solidFill>
                <a:cs typeface="Calibri"/>
              </a:rPr>
              <a:t>needed</a:t>
            </a:r>
            <a:r>
              <a:rPr sz="900" b="1" dirty="0">
                <a:solidFill>
                  <a:prstClr val="black"/>
                </a:solidFill>
                <a:cs typeface="Calibri"/>
              </a:rPr>
              <a:t> </a:t>
            </a:r>
            <a:r>
              <a:rPr sz="900" b="1" spc="90" dirty="0">
                <a:solidFill>
                  <a:prstClr val="black"/>
                </a:solidFill>
                <a:cs typeface="Calibri"/>
              </a:rPr>
              <a:t>care</a:t>
            </a:r>
            <a:endParaRPr sz="900" dirty="0">
              <a:solidFill>
                <a:prstClr val="black"/>
              </a:solidFill>
              <a:cs typeface="Calibri"/>
            </a:endParaRPr>
          </a:p>
        </p:txBody>
      </p:sp>
      <p:sp>
        <p:nvSpPr>
          <p:cNvPr id="12" name="object 12"/>
          <p:cNvSpPr txBox="1"/>
          <p:nvPr/>
        </p:nvSpPr>
        <p:spPr>
          <a:xfrm>
            <a:off x="7131865" y="3186960"/>
            <a:ext cx="912091" cy="564216"/>
          </a:xfrm>
          <a:prstGeom prst="rect">
            <a:avLst/>
          </a:prstGeom>
        </p:spPr>
        <p:txBody>
          <a:bodyPr vert="horz" wrap="square" lIns="0" tIns="11966" rIns="0" bIns="0" rtlCol="0">
            <a:spAutoFit/>
          </a:bodyPr>
          <a:lstStyle/>
          <a:p>
            <a:pPr marL="10825" marR="4559" algn="ctr" defTabSz="820487">
              <a:spcBef>
                <a:spcPts val="94"/>
              </a:spcBef>
            </a:pPr>
            <a:r>
              <a:rPr sz="900" b="1" spc="76" dirty="0">
                <a:solidFill>
                  <a:prstClr val="black"/>
                </a:solidFill>
                <a:cs typeface="Calibri"/>
              </a:rPr>
              <a:t>Next </a:t>
            </a:r>
            <a:r>
              <a:rPr sz="900" b="1" spc="90" dirty="0">
                <a:solidFill>
                  <a:prstClr val="black"/>
                </a:solidFill>
                <a:cs typeface="Calibri"/>
              </a:rPr>
              <a:t>year </a:t>
            </a:r>
            <a:r>
              <a:rPr sz="900" b="1" spc="67" dirty="0">
                <a:solidFill>
                  <a:prstClr val="black"/>
                </a:solidFill>
                <a:cs typeface="Calibri"/>
              </a:rPr>
              <a:t>the  </a:t>
            </a:r>
            <a:r>
              <a:rPr sz="900" b="1" spc="102" dirty="0">
                <a:solidFill>
                  <a:prstClr val="black"/>
                </a:solidFill>
                <a:cs typeface="Calibri"/>
              </a:rPr>
              <a:t>annual</a:t>
            </a:r>
            <a:r>
              <a:rPr sz="900" b="1" spc="4" dirty="0">
                <a:solidFill>
                  <a:prstClr val="black"/>
                </a:solidFill>
                <a:cs typeface="Calibri"/>
              </a:rPr>
              <a:t> </a:t>
            </a:r>
            <a:r>
              <a:rPr sz="900" b="1" spc="72" dirty="0">
                <a:solidFill>
                  <a:prstClr val="black"/>
                </a:solidFill>
                <a:cs typeface="Calibri"/>
              </a:rPr>
              <a:t>process  </a:t>
            </a:r>
            <a:r>
              <a:rPr sz="900" b="1" spc="117" dirty="0">
                <a:solidFill>
                  <a:prstClr val="black"/>
                </a:solidFill>
                <a:cs typeface="Calibri"/>
              </a:rPr>
              <a:t>and </a:t>
            </a:r>
            <a:r>
              <a:rPr sz="900" b="1" spc="81" dirty="0">
                <a:solidFill>
                  <a:prstClr val="black"/>
                </a:solidFill>
                <a:cs typeface="Calibri"/>
              </a:rPr>
              <a:t>amount  </a:t>
            </a:r>
            <a:r>
              <a:rPr sz="900" b="1" spc="49" dirty="0">
                <a:solidFill>
                  <a:prstClr val="black"/>
                </a:solidFill>
                <a:cs typeface="Calibri"/>
              </a:rPr>
              <a:t>will </a:t>
            </a:r>
            <a:r>
              <a:rPr sz="900" b="1" spc="58" dirty="0">
                <a:solidFill>
                  <a:prstClr val="black"/>
                </a:solidFill>
                <a:cs typeface="Calibri"/>
              </a:rPr>
              <a:t>start</a:t>
            </a:r>
            <a:r>
              <a:rPr sz="900" b="1" spc="49" dirty="0">
                <a:solidFill>
                  <a:prstClr val="black"/>
                </a:solidFill>
                <a:cs typeface="Calibri"/>
              </a:rPr>
              <a:t> </a:t>
            </a:r>
            <a:r>
              <a:rPr sz="900" b="1" spc="117" dirty="0">
                <a:solidFill>
                  <a:prstClr val="black"/>
                </a:solidFill>
                <a:cs typeface="Calibri"/>
              </a:rPr>
              <a:t>again</a:t>
            </a:r>
            <a:endParaRPr sz="900" dirty="0">
              <a:solidFill>
                <a:prstClr val="black"/>
              </a:solidFill>
              <a:cs typeface="Calibri"/>
            </a:endParaRPr>
          </a:p>
        </p:txBody>
      </p:sp>
      <p:sp>
        <p:nvSpPr>
          <p:cNvPr id="13" name="object 13"/>
          <p:cNvSpPr txBox="1"/>
          <p:nvPr/>
        </p:nvSpPr>
        <p:spPr>
          <a:xfrm>
            <a:off x="396009" y="601895"/>
            <a:ext cx="8312727" cy="411618"/>
          </a:xfrm>
          <a:prstGeom prst="rect">
            <a:avLst/>
          </a:prstGeom>
        </p:spPr>
        <p:txBody>
          <a:bodyPr vert="horz" wrap="square" lIns="0" tIns="11396" rIns="0" bIns="0" rtlCol="0">
            <a:spAutoFit/>
          </a:bodyPr>
          <a:lstStyle/>
          <a:p>
            <a:pPr marL="11396" defTabSz="820487">
              <a:spcBef>
                <a:spcPts val="90"/>
              </a:spcBef>
            </a:pPr>
            <a:r>
              <a:rPr lang="en-US" sz="2600" b="1" spc="615" dirty="0">
                <a:solidFill>
                  <a:srgbClr val="434345"/>
                </a:solidFill>
                <a:cs typeface="Calibri"/>
              </a:rPr>
              <a:t>HOW</a:t>
            </a:r>
            <a:r>
              <a:rPr lang="en-US" sz="2600" b="1" spc="215" dirty="0">
                <a:solidFill>
                  <a:srgbClr val="434345"/>
                </a:solidFill>
                <a:cs typeface="Calibri"/>
              </a:rPr>
              <a:t> </a:t>
            </a:r>
            <a:r>
              <a:rPr lang="en-US" sz="2600" b="1" spc="359" dirty="0">
                <a:solidFill>
                  <a:srgbClr val="60D095"/>
                </a:solidFill>
                <a:cs typeface="Calibri"/>
              </a:rPr>
              <a:t>“TYPICAL”</a:t>
            </a:r>
            <a:r>
              <a:rPr lang="en-US" sz="2600" b="1" spc="215" dirty="0">
                <a:solidFill>
                  <a:srgbClr val="60D095"/>
                </a:solidFill>
                <a:cs typeface="Calibri"/>
              </a:rPr>
              <a:t> </a:t>
            </a:r>
            <a:r>
              <a:rPr lang="en-US" sz="2600" b="1" spc="404" dirty="0">
                <a:solidFill>
                  <a:srgbClr val="434345"/>
                </a:solidFill>
                <a:cs typeface="Calibri"/>
              </a:rPr>
              <a:t>HEALTH</a:t>
            </a:r>
            <a:r>
              <a:rPr lang="en-US" sz="2600" b="1" spc="215" dirty="0">
                <a:solidFill>
                  <a:srgbClr val="434345"/>
                </a:solidFill>
                <a:cs typeface="Calibri"/>
              </a:rPr>
              <a:t> </a:t>
            </a:r>
            <a:r>
              <a:rPr lang="en-US" sz="2600" b="1" spc="485" dirty="0">
                <a:solidFill>
                  <a:srgbClr val="434345"/>
                </a:solidFill>
                <a:cs typeface="Calibri"/>
              </a:rPr>
              <a:t>INSURANCE</a:t>
            </a:r>
            <a:r>
              <a:rPr lang="en-US" sz="2600" b="1" spc="215" dirty="0">
                <a:solidFill>
                  <a:srgbClr val="434345"/>
                </a:solidFill>
                <a:cs typeface="Calibri"/>
              </a:rPr>
              <a:t> W</a:t>
            </a:r>
            <a:r>
              <a:rPr lang="en-US" sz="2600" b="1" spc="651" dirty="0">
                <a:solidFill>
                  <a:srgbClr val="434345"/>
                </a:solidFill>
                <a:cs typeface="Calibri"/>
              </a:rPr>
              <a:t>ORKS</a:t>
            </a:r>
            <a:endParaRPr lang="en-US" sz="2600" dirty="0">
              <a:solidFill>
                <a:prstClr val="black"/>
              </a:solidFill>
              <a:cs typeface="Calibri"/>
            </a:endParaRPr>
          </a:p>
        </p:txBody>
      </p:sp>
      <p:sp>
        <p:nvSpPr>
          <p:cNvPr id="14" name="object 14"/>
          <p:cNvSpPr txBox="1"/>
          <p:nvPr/>
        </p:nvSpPr>
        <p:spPr>
          <a:xfrm>
            <a:off x="1057044" y="2435983"/>
            <a:ext cx="732559" cy="621550"/>
          </a:xfrm>
          <a:prstGeom prst="rect">
            <a:avLst/>
          </a:prstGeom>
        </p:spPr>
        <p:txBody>
          <a:bodyPr vert="horz" wrap="square" lIns="0" tIns="273496" rIns="0" bIns="0" rtlCol="0">
            <a:spAutoFit/>
          </a:bodyPr>
          <a:lstStyle/>
          <a:p>
            <a:pPr marL="11396" marR="4559" algn="ctr" defTabSz="820487">
              <a:lnSpc>
                <a:spcPct val="102499"/>
              </a:lnSpc>
              <a:spcBef>
                <a:spcPts val="251"/>
              </a:spcBef>
            </a:pPr>
            <a:r>
              <a:rPr sz="1100" b="1" spc="135" dirty="0">
                <a:solidFill>
                  <a:prstClr val="black"/>
                </a:solidFill>
                <a:cs typeface="Calibri"/>
              </a:rPr>
              <a:t>Plan</a:t>
            </a:r>
            <a:r>
              <a:rPr sz="1100" b="1" spc="22" dirty="0">
                <a:solidFill>
                  <a:prstClr val="black"/>
                </a:solidFill>
                <a:cs typeface="Calibri"/>
              </a:rPr>
              <a:t> </a:t>
            </a:r>
            <a:r>
              <a:rPr lang="en-US" sz="1100" b="1" spc="121" dirty="0">
                <a:solidFill>
                  <a:prstClr val="black"/>
                </a:solidFill>
                <a:cs typeface="Calibri"/>
              </a:rPr>
              <a:t>Y</a:t>
            </a:r>
            <a:r>
              <a:rPr sz="1100" b="1" spc="121" dirty="0">
                <a:solidFill>
                  <a:prstClr val="black"/>
                </a:solidFill>
                <a:cs typeface="Calibri"/>
              </a:rPr>
              <a:t>ear </a:t>
            </a:r>
            <a:r>
              <a:rPr sz="1100" b="1" spc="72" dirty="0">
                <a:solidFill>
                  <a:prstClr val="black"/>
                </a:solidFill>
                <a:cs typeface="Calibri"/>
              </a:rPr>
              <a:t> </a:t>
            </a:r>
            <a:r>
              <a:rPr lang="en-US" sz="1100" b="1" spc="102" dirty="0">
                <a:solidFill>
                  <a:prstClr val="black"/>
                </a:solidFill>
                <a:cs typeface="Calibri"/>
              </a:rPr>
              <a:t>S</a:t>
            </a:r>
            <a:r>
              <a:rPr sz="1100" b="1" spc="102" dirty="0">
                <a:solidFill>
                  <a:prstClr val="black"/>
                </a:solidFill>
                <a:cs typeface="Calibri"/>
              </a:rPr>
              <a:t>tarts</a:t>
            </a:r>
            <a:endParaRPr sz="1100" dirty="0">
              <a:solidFill>
                <a:prstClr val="black"/>
              </a:solidFill>
              <a:cs typeface="Calibri"/>
            </a:endParaRPr>
          </a:p>
        </p:txBody>
      </p:sp>
      <p:sp>
        <p:nvSpPr>
          <p:cNvPr id="15" name="object 15"/>
          <p:cNvSpPr/>
          <p:nvPr/>
        </p:nvSpPr>
        <p:spPr>
          <a:xfrm>
            <a:off x="3593408" y="2502183"/>
            <a:ext cx="1913659" cy="180415"/>
          </a:xfrm>
          <a:custGeom>
            <a:avLst/>
            <a:gdLst/>
            <a:ahLst/>
            <a:cxnLst/>
            <a:rect l="l" t="t" r="r" b="b"/>
            <a:pathLst>
              <a:path w="2105025" h="204469">
                <a:moveTo>
                  <a:pt x="0" y="204088"/>
                </a:moveTo>
                <a:lnTo>
                  <a:pt x="2104580" y="204088"/>
                </a:lnTo>
                <a:lnTo>
                  <a:pt x="2104580" y="0"/>
                </a:lnTo>
                <a:lnTo>
                  <a:pt x="0" y="0"/>
                </a:lnTo>
                <a:lnTo>
                  <a:pt x="0" y="204088"/>
                </a:lnTo>
                <a:close/>
              </a:path>
            </a:pathLst>
          </a:custGeom>
          <a:solidFill>
            <a:srgbClr val="FFFFFF"/>
          </a:solidFill>
        </p:spPr>
        <p:txBody>
          <a:bodyPr wrap="square" lIns="0" tIns="0" rIns="0" bIns="0" rtlCol="0"/>
          <a:lstStyle/>
          <a:p>
            <a:pPr defTabSz="820487"/>
            <a:endParaRPr>
              <a:solidFill>
                <a:prstClr val="black"/>
              </a:solidFill>
            </a:endParaRPr>
          </a:p>
        </p:txBody>
      </p:sp>
      <p:sp>
        <p:nvSpPr>
          <p:cNvPr id="16" name="object 16"/>
          <p:cNvSpPr txBox="1"/>
          <p:nvPr/>
        </p:nvSpPr>
        <p:spPr>
          <a:xfrm>
            <a:off x="3700103" y="2504724"/>
            <a:ext cx="1700645" cy="164821"/>
          </a:xfrm>
          <a:prstGeom prst="rect">
            <a:avLst/>
          </a:prstGeom>
        </p:spPr>
        <p:txBody>
          <a:bodyPr vert="horz" wrap="square" lIns="0" tIns="10825" rIns="0" bIns="0" rtlCol="0">
            <a:spAutoFit/>
          </a:bodyPr>
          <a:lstStyle/>
          <a:p>
            <a:pPr marL="11396" defTabSz="820487">
              <a:spcBef>
                <a:spcPts val="85"/>
              </a:spcBef>
            </a:pPr>
            <a:r>
              <a:rPr sz="1000" b="1" spc="81" dirty="0">
                <a:solidFill>
                  <a:prstClr val="black"/>
                </a:solidFill>
                <a:cs typeface="Calibri"/>
              </a:rPr>
              <a:t>Preventive </a:t>
            </a:r>
            <a:r>
              <a:rPr sz="1000" b="1" spc="121" dirty="0">
                <a:solidFill>
                  <a:prstClr val="black"/>
                </a:solidFill>
                <a:cs typeface="Calibri"/>
              </a:rPr>
              <a:t>and </a:t>
            </a:r>
            <a:r>
              <a:rPr lang="en-US" sz="1000" b="1" spc="90" dirty="0">
                <a:solidFill>
                  <a:prstClr val="black"/>
                </a:solidFill>
                <a:cs typeface="Calibri"/>
              </a:rPr>
              <a:t>A</a:t>
            </a:r>
            <a:r>
              <a:rPr sz="1000" b="1" spc="90" dirty="0">
                <a:solidFill>
                  <a:prstClr val="black"/>
                </a:solidFill>
                <a:cs typeface="Calibri"/>
              </a:rPr>
              <a:t>cute</a:t>
            </a:r>
            <a:r>
              <a:rPr sz="1000" b="1" spc="-9" dirty="0">
                <a:solidFill>
                  <a:prstClr val="black"/>
                </a:solidFill>
                <a:cs typeface="Calibri"/>
              </a:rPr>
              <a:t> </a:t>
            </a:r>
            <a:r>
              <a:rPr sz="1000" b="1" spc="94" dirty="0">
                <a:solidFill>
                  <a:prstClr val="black"/>
                </a:solidFill>
                <a:cs typeface="Calibri"/>
              </a:rPr>
              <a:t>care</a:t>
            </a:r>
            <a:endParaRPr sz="1000" dirty="0">
              <a:solidFill>
                <a:prstClr val="black"/>
              </a:solidFill>
              <a:cs typeface="Calibri"/>
            </a:endParaRPr>
          </a:p>
        </p:txBody>
      </p:sp>
      <p:sp>
        <p:nvSpPr>
          <p:cNvPr id="17" name="object 17"/>
          <p:cNvSpPr txBox="1"/>
          <p:nvPr/>
        </p:nvSpPr>
        <p:spPr>
          <a:xfrm>
            <a:off x="2559139" y="4196797"/>
            <a:ext cx="551295" cy="268941"/>
          </a:xfrm>
          <a:prstGeom prst="rect">
            <a:avLst/>
          </a:prstGeom>
        </p:spPr>
        <p:txBody>
          <a:bodyPr vert="horz" wrap="square" lIns="0" tIns="10825" rIns="0" bIns="0" rtlCol="0">
            <a:spAutoFit/>
          </a:bodyPr>
          <a:lstStyle/>
          <a:p>
            <a:pPr marL="67804" marR="4559" indent="-56979" defTabSz="820487">
              <a:lnSpc>
                <a:spcPct val="101699"/>
              </a:lnSpc>
              <a:spcBef>
                <a:spcPts val="85"/>
              </a:spcBef>
            </a:pPr>
            <a:r>
              <a:rPr sz="800" b="1" spc="112" dirty="0">
                <a:solidFill>
                  <a:prstClr val="black"/>
                </a:solidFill>
                <a:cs typeface="Calibri"/>
              </a:rPr>
              <a:t>No </a:t>
            </a:r>
            <a:r>
              <a:rPr sz="800" b="1" spc="45" dirty="0">
                <a:solidFill>
                  <a:prstClr val="black"/>
                </a:solidFill>
                <a:cs typeface="Calibri"/>
              </a:rPr>
              <a:t>cost</a:t>
            </a:r>
            <a:r>
              <a:rPr sz="800" b="1" spc="-40" dirty="0">
                <a:solidFill>
                  <a:prstClr val="black"/>
                </a:solidFill>
                <a:cs typeface="Calibri"/>
              </a:rPr>
              <a:t> </a:t>
            </a:r>
            <a:r>
              <a:rPr sz="800" b="1" spc="31" dirty="0">
                <a:solidFill>
                  <a:prstClr val="black"/>
                </a:solidFill>
                <a:cs typeface="Calibri"/>
              </a:rPr>
              <a:t>to  </a:t>
            </a:r>
            <a:r>
              <a:rPr sz="800" b="1" spc="58" dirty="0">
                <a:solidFill>
                  <a:prstClr val="black"/>
                </a:solidFill>
                <a:cs typeface="Calibri"/>
              </a:rPr>
              <a:t>patient.</a:t>
            </a:r>
            <a:endParaRPr sz="800" dirty="0">
              <a:solidFill>
                <a:prstClr val="black"/>
              </a:solidFill>
              <a:cs typeface="Calibri"/>
            </a:endParaRPr>
          </a:p>
        </p:txBody>
      </p:sp>
      <p:sp>
        <p:nvSpPr>
          <p:cNvPr id="18" name="object 18"/>
          <p:cNvSpPr txBox="1"/>
          <p:nvPr/>
        </p:nvSpPr>
        <p:spPr>
          <a:xfrm>
            <a:off x="2449804" y="4565904"/>
            <a:ext cx="770082" cy="514910"/>
          </a:xfrm>
          <a:prstGeom prst="rect">
            <a:avLst/>
          </a:prstGeom>
        </p:spPr>
        <p:txBody>
          <a:bodyPr vert="horz" wrap="square" lIns="0" tIns="10825" rIns="0" bIns="0" rtlCol="0">
            <a:spAutoFit/>
          </a:bodyPr>
          <a:lstStyle/>
          <a:p>
            <a:pPr marL="11396" marR="4559" algn="ctr" defTabSz="820487">
              <a:lnSpc>
                <a:spcPct val="101699"/>
              </a:lnSpc>
              <a:spcBef>
                <a:spcPts val="85"/>
              </a:spcBef>
            </a:pPr>
            <a:r>
              <a:rPr sz="800" b="1" spc="49" dirty="0">
                <a:solidFill>
                  <a:prstClr val="black"/>
                </a:solidFill>
                <a:cs typeface="Calibri"/>
              </a:rPr>
              <a:t>But,</a:t>
            </a:r>
            <a:r>
              <a:rPr sz="800" b="1" spc="13" dirty="0">
                <a:solidFill>
                  <a:prstClr val="black"/>
                </a:solidFill>
                <a:cs typeface="Calibri"/>
              </a:rPr>
              <a:t> </a:t>
            </a:r>
            <a:r>
              <a:rPr sz="800" b="1" spc="76" dirty="0">
                <a:solidFill>
                  <a:prstClr val="black"/>
                </a:solidFill>
                <a:cs typeface="Calibri"/>
              </a:rPr>
              <a:t>Providers  </a:t>
            </a:r>
            <a:r>
              <a:rPr sz="800" b="1" spc="94" dirty="0">
                <a:solidFill>
                  <a:prstClr val="black"/>
                </a:solidFill>
                <a:cs typeface="Calibri"/>
              </a:rPr>
              <a:t>are paid  </a:t>
            </a:r>
            <a:r>
              <a:rPr sz="800" b="1" spc="90" dirty="0">
                <a:solidFill>
                  <a:prstClr val="black"/>
                </a:solidFill>
                <a:cs typeface="Calibri"/>
              </a:rPr>
              <a:t>standard  </a:t>
            </a:r>
            <a:r>
              <a:rPr sz="800" b="1" spc="76" dirty="0">
                <a:solidFill>
                  <a:prstClr val="black"/>
                </a:solidFill>
                <a:cs typeface="Calibri"/>
              </a:rPr>
              <a:t>amounts</a:t>
            </a:r>
            <a:endParaRPr sz="800" dirty="0">
              <a:solidFill>
                <a:prstClr val="black"/>
              </a:solidFill>
              <a:cs typeface="Calibri"/>
            </a:endParaRPr>
          </a:p>
        </p:txBody>
      </p:sp>
      <p:sp>
        <p:nvSpPr>
          <p:cNvPr id="19" name="object 19"/>
          <p:cNvSpPr txBox="1"/>
          <p:nvPr/>
        </p:nvSpPr>
        <p:spPr>
          <a:xfrm>
            <a:off x="3596804" y="4196797"/>
            <a:ext cx="742373" cy="764216"/>
          </a:xfrm>
          <a:prstGeom prst="rect">
            <a:avLst/>
          </a:prstGeom>
        </p:spPr>
        <p:txBody>
          <a:bodyPr vert="horz" wrap="square" lIns="0" tIns="10825" rIns="0" bIns="0" rtlCol="0">
            <a:spAutoFit/>
          </a:bodyPr>
          <a:lstStyle/>
          <a:p>
            <a:pPr marL="15670" marR="4559" indent="-15670" algn="ctr" defTabSz="820487">
              <a:lnSpc>
                <a:spcPct val="101699"/>
              </a:lnSpc>
              <a:spcBef>
                <a:spcPts val="85"/>
              </a:spcBef>
            </a:pPr>
            <a:r>
              <a:rPr lang="en-US" sz="800" b="1" spc="67" dirty="0">
                <a:solidFill>
                  <a:prstClr val="black"/>
                </a:solidFill>
                <a:cs typeface="Calibri"/>
              </a:rPr>
              <a:t>F</a:t>
            </a:r>
            <a:r>
              <a:rPr sz="800" b="1" spc="67" dirty="0">
                <a:solidFill>
                  <a:prstClr val="black"/>
                </a:solidFill>
                <a:cs typeface="Calibri"/>
              </a:rPr>
              <a:t>ull </a:t>
            </a:r>
            <a:r>
              <a:rPr sz="800" b="1" spc="76" dirty="0">
                <a:solidFill>
                  <a:prstClr val="black"/>
                </a:solidFill>
                <a:cs typeface="Calibri"/>
              </a:rPr>
              <a:t>cost</a:t>
            </a:r>
            <a:r>
              <a:rPr sz="800" b="1" spc="4" dirty="0">
                <a:solidFill>
                  <a:prstClr val="black"/>
                </a:solidFill>
                <a:cs typeface="Calibri"/>
              </a:rPr>
              <a:t> </a:t>
            </a:r>
            <a:r>
              <a:rPr sz="800" b="1" spc="94" dirty="0">
                <a:solidFill>
                  <a:prstClr val="black"/>
                </a:solidFill>
                <a:cs typeface="Calibri"/>
              </a:rPr>
              <a:t>paid  </a:t>
            </a:r>
            <a:r>
              <a:rPr sz="800" b="1" spc="72" dirty="0">
                <a:solidFill>
                  <a:prstClr val="black"/>
                </a:solidFill>
                <a:cs typeface="Calibri"/>
              </a:rPr>
              <a:t>by </a:t>
            </a:r>
            <a:r>
              <a:rPr sz="800" b="1" spc="67" dirty="0">
                <a:solidFill>
                  <a:prstClr val="black"/>
                </a:solidFill>
                <a:cs typeface="Calibri"/>
              </a:rPr>
              <a:t>patient  </a:t>
            </a:r>
            <a:r>
              <a:rPr sz="800" b="1" spc="54" dirty="0">
                <a:solidFill>
                  <a:prstClr val="black"/>
                </a:solidFill>
                <a:cs typeface="Calibri"/>
              </a:rPr>
              <a:t>until </a:t>
            </a:r>
            <a:r>
              <a:rPr sz="800" b="1" spc="58" dirty="0">
                <a:solidFill>
                  <a:prstClr val="black"/>
                </a:solidFill>
                <a:cs typeface="Calibri"/>
              </a:rPr>
              <a:t>the </a:t>
            </a:r>
            <a:r>
              <a:rPr sz="800" b="1" spc="90" dirty="0">
                <a:solidFill>
                  <a:prstClr val="black"/>
                </a:solidFill>
                <a:cs typeface="Calibri"/>
              </a:rPr>
              <a:t>sum</a:t>
            </a:r>
            <a:r>
              <a:rPr sz="800" b="1" spc="13" dirty="0">
                <a:solidFill>
                  <a:prstClr val="black"/>
                </a:solidFill>
                <a:cs typeface="Calibri"/>
              </a:rPr>
              <a:t> </a:t>
            </a:r>
            <a:r>
              <a:rPr sz="800" b="1" spc="90" dirty="0">
                <a:solidFill>
                  <a:prstClr val="black"/>
                </a:solidFill>
                <a:cs typeface="Calibri"/>
              </a:rPr>
              <a:t>equals</a:t>
            </a:r>
            <a:endParaRPr sz="800" dirty="0">
              <a:solidFill>
                <a:prstClr val="black"/>
              </a:solidFill>
              <a:cs typeface="Calibri"/>
            </a:endParaRPr>
          </a:p>
          <a:p>
            <a:pPr marL="15670" marR="19373" indent="-15670" algn="ctr" defTabSz="820487">
              <a:lnSpc>
                <a:spcPct val="101699"/>
              </a:lnSpc>
            </a:pPr>
            <a:r>
              <a:rPr sz="800" b="1" spc="72" dirty="0">
                <a:solidFill>
                  <a:prstClr val="black"/>
                </a:solidFill>
                <a:cs typeface="Calibri"/>
              </a:rPr>
              <a:t>“Deductible</a:t>
            </a:r>
            <a:r>
              <a:rPr lang="en-US" sz="800" b="1" spc="72" dirty="0">
                <a:solidFill>
                  <a:prstClr val="black"/>
                </a:solidFill>
                <a:cs typeface="Calibri"/>
              </a:rPr>
              <a:t>“ t</a:t>
            </a:r>
            <a:r>
              <a:rPr sz="800" b="1" spc="67" dirty="0">
                <a:solidFill>
                  <a:prstClr val="black"/>
                </a:solidFill>
                <a:cs typeface="Calibri"/>
              </a:rPr>
              <a:t>hreshold</a:t>
            </a:r>
            <a:endParaRPr sz="800" dirty="0">
              <a:solidFill>
                <a:prstClr val="black"/>
              </a:solidFill>
              <a:cs typeface="Calibri"/>
            </a:endParaRPr>
          </a:p>
        </p:txBody>
      </p:sp>
      <p:sp>
        <p:nvSpPr>
          <p:cNvPr id="20" name="object 20"/>
          <p:cNvSpPr txBox="1"/>
          <p:nvPr/>
        </p:nvSpPr>
        <p:spPr>
          <a:xfrm>
            <a:off x="4685702" y="4196798"/>
            <a:ext cx="751608" cy="889763"/>
          </a:xfrm>
          <a:prstGeom prst="rect">
            <a:avLst/>
          </a:prstGeom>
        </p:spPr>
        <p:txBody>
          <a:bodyPr vert="horz" wrap="square" lIns="0" tIns="10825" rIns="0" bIns="0" rtlCol="0">
            <a:spAutoFit/>
          </a:bodyPr>
          <a:lstStyle/>
          <a:p>
            <a:pPr marR="4559" algn="ctr" defTabSz="820487">
              <a:lnSpc>
                <a:spcPct val="101699"/>
              </a:lnSpc>
              <a:spcBef>
                <a:spcPts val="85"/>
              </a:spcBef>
            </a:pPr>
            <a:r>
              <a:rPr sz="800" b="1" spc="112" dirty="0">
                <a:solidFill>
                  <a:prstClr val="black"/>
                </a:solidFill>
                <a:cs typeface="Calibri"/>
              </a:rPr>
              <a:t>“</a:t>
            </a:r>
            <a:r>
              <a:rPr lang="en-US" sz="800" b="1" spc="112" dirty="0">
                <a:solidFill>
                  <a:prstClr val="black"/>
                </a:solidFill>
                <a:cs typeface="Calibri"/>
              </a:rPr>
              <a:t>C</a:t>
            </a:r>
            <a:r>
              <a:rPr sz="800" b="1" spc="112" dirty="0">
                <a:solidFill>
                  <a:prstClr val="black"/>
                </a:solidFill>
                <a:cs typeface="Calibri"/>
              </a:rPr>
              <a:t>opay”</a:t>
            </a:r>
            <a:r>
              <a:rPr sz="800" b="1" dirty="0">
                <a:solidFill>
                  <a:prstClr val="black"/>
                </a:solidFill>
                <a:cs typeface="Calibri"/>
              </a:rPr>
              <a:t> </a:t>
            </a:r>
            <a:r>
              <a:rPr sz="800" b="1" spc="94" dirty="0">
                <a:solidFill>
                  <a:prstClr val="black"/>
                </a:solidFill>
                <a:cs typeface="Calibri"/>
              </a:rPr>
              <a:t>paid  </a:t>
            </a:r>
            <a:r>
              <a:rPr sz="800" b="1" spc="72" dirty="0">
                <a:solidFill>
                  <a:prstClr val="black"/>
                </a:solidFill>
                <a:cs typeface="Calibri"/>
              </a:rPr>
              <a:t>by </a:t>
            </a:r>
            <a:r>
              <a:rPr sz="800" b="1" spc="67" dirty="0">
                <a:solidFill>
                  <a:prstClr val="black"/>
                </a:solidFill>
                <a:cs typeface="Calibri"/>
              </a:rPr>
              <a:t>patient  </a:t>
            </a:r>
            <a:r>
              <a:rPr sz="800" b="1" spc="54" dirty="0">
                <a:solidFill>
                  <a:prstClr val="black"/>
                </a:solidFill>
                <a:cs typeface="Calibri"/>
              </a:rPr>
              <a:t>until </a:t>
            </a:r>
            <a:r>
              <a:rPr sz="800" b="1" spc="58" dirty="0">
                <a:solidFill>
                  <a:prstClr val="black"/>
                </a:solidFill>
                <a:cs typeface="Calibri"/>
              </a:rPr>
              <a:t>the</a:t>
            </a:r>
            <a:r>
              <a:rPr lang="en-US" sz="800" b="1" spc="58" dirty="0">
                <a:solidFill>
                  <a:prstClr val="black"/>
                </a:solidFill>
                <a:cs typeface="Calibri"/>
              </a:rPr>
              <a:t> </a:t>
            </a:r>
            <a:r>
              <a:rPr sz="800" b="1" spc="90" dirty="0">
                <a:solidFill>
                  <a:prstClr val="black"/>
                </a:solidFill>
                <a:cs typeface="Calibri"/>
              </a:rPr>
              <a:t>sum equals  “</a:t>
            </a:r>
            <a:r>
              <a:rPr lang="en-US" sz="800" b="1" spc="90" dirty="0">
                <a:solidFill>
                  <a:prstClr val="black"/>
                </a:solidFill>
                <a:cs typeface="Calibri"/>
              </a:rPr>
              <a:t>A</a:t>
            </a:r>
            <a:r>
              <a:rPr sz="800" b="1" spc="90" dirty="0">
                <a:solidFill>
                  <a:prstClr val="black"/>
                </a:solidFill>
                <a:cs typeface="Calibri"/>
              </a:rPr>
              <a:t>nnual</a:t>
            </a:r>
            <a:r>
              <a:rPr lang="en-US" sz="800" b="1" spc="9" dirty="0">
                <a:solidFill>
                  <a:prstClr val="black"/>
                </a:solidFill>
                <a:cs typeface="Calibri"/>
              </a:rPr>
              <a:t> O</a:t>
            </a:r>
            <a:r>
              <a:rPr sz="800" b="1" spc="112" dirty="0">
                <a:solidFill>
                  <a:prstClr val="black"/>
                </a:solidFill>
                <a:cs typeface="Calibri"/>
              </a:rPr>
              <a:t>ut</a:t>
            </a:r>
            <a:endParaRPr sz="800" dirty="0">
              <a:solidFill>
                <a:prstClr val="black"/>
              </a:solidFill>
              <a:cs typeface="Calibri"/>
            </a:endParaRPr>
          </a:p>
          <a:p>
            <a:pPr marR="76921" algn="ctr" defTabSz="820487">
              <a:lnSpc>
                <a:spcPct val="101699"/>
              </a:lnSpc>
            </a:pPr>
            <a:r>
              <a:rPr sz="800" b="1" spc="45" dirty="0">
                <a:solidFill>
                  <a:prstClr val="black"/>
                </a:solidFill>
                <a:cs typeface="Calibri"/>
              </a:rPr>
              <a:t>of </a:t>
            </a:r>
            <a:r>
              <a:rPr sz="800" b="1" spc="58" dirty="0">
                <a:solidFill>
                  <a:prstClr val="black"/>
                </a:solidFill>
                <a:cs typeface="Calibri"/>
              </a:rPr>
              <a:t>Pocket  </a:t>
            </a:r>
            <a:r>
              <a:rPr sz="800" b="1" spc="81" dirty="0">
                <a:solidFill>
                  <a:prstClr val="black"/>
                </a:solidFill>
                <a:cs typeface="Calibri"/>
              </a:rPr>
              <a:t>Maximu</a:t>
            </a:r>
            <a:r>
              <a:rPr sz="800" b="1" spc="102" dirty="0">
                <a:solidFill>
                  <a:prstClr val="black"/>
                </a:solidFill>
                <a:cs typeface="Calibri"/>
              </a:rPr>
              <a:t>m</a:t>
            </a:r>
            <a:r>
              <a:rPr sz="800" b="1" spc="112" dirty="0">
                <a:solidFill>
                  <a:prstClr val="black"/>
                </a:solidFill>
                <a:cs typeface="Calibri"/>
              </a:rPr>
              <a:t>”</a:t>
            </a:r>
            <a:endParaRPr sz="800" dirty="0">
              <a:solidFill>
                <a:prstClr val="black"/>
              </a:solidFill>
              <a:cs typeface="Calibri"/>
            </a:endParaRPr>
          </a:p>
        </p:txBody>
      </p:sp>
      <p:sp>
        <p:nvSpPr>
          <p:cNvPr id="21" name="object 21"/>
          <p:cNvSpPr txBox="1"/>
          <p:nvPr/>
        </p:nvSpPr>
        <p:spPr>
          <a:xfrm>
            <a:off x="5752630" y="4179573"/>
            <a:ext cx="701386" cy="884144"/>
          </a:xfrm>
          <a:prstGeom prst="rect">
            <a:avLst/>
          </a:prstGeom>
        </p:spPr>
        <p:txBody>
          <a:bodyPr vert="horz" wrap="square" lIns="0" tIns="10825" rIns="0" bIns="0" rtlCol="0">
            <a:spAutoFit/>
          </a:bodyPr>
          <a:lstStyle/>
          <a:p>
            <a:pPr marL="11396" marR="4559" algn="ctr" defTabSz="820487">
              <a:lnSpc>
                <a:spcPct val="101699"/>
              </a:lnSpc>
              <a:spcBef>
                <a:spcPts val="85"/>
              </a:spcBef>
            </a:pPr>
            <a:r>
              <a:rPr lang="en-US" sz="800" b="1" spc="90" dirty="0">
                <a:solidFill>
                  <a:prstClr val="black"/>
                </a:solidFill>
                <a:cs typeface="Calibri"/>
              </a:rPr>
              <a:t>A</a:t>
            </a:r>
            <a:r>
              <a:rPr sz="800" b="1" spc="90" dirty="0">
                <a:solidFill>
                  <a:prstClr val="black"/>
                </a:solidFill>
                <a:cs typeface="Calibri"/>
              </a:rPr>
              <a:t>llowable  </a:t>
            </a:r>
            <a:r>
              <a:rPr sz="800" b="1" spc="72" dirty="0">
                <a:solidFill>
                  <a:prstClr val="black"/>
                </a:solidFill>
                <a:cs typeface="Calibri"/>
              </a:rPr>
              <a:t>costs </a:t>
            </a:r>
            <a:r>
              <a:rPr sz="800" b="1" spc="94" dirty="0">
                <a:solidFill>
                  <a:prstClr val="black"/>
                </a:solidFill>
                <a:cs typeface="Calibri"/>
              </a:rPr>
              <a:t>paid  </a:t>
            </a:r>
            <a:r>
              <a:rPr sz="800" b="1" spc="72" dirty="0">
                <a:solidFill>
                  <a:prstClr val="black"/>
                </a:solidFill>
                <a:cs typeface="Calibri"/>
              </a:rPr>
              <a:t>by</a:t>
            </a:r>
            <a:r>
              <a:rPr sz="800" b="1" spc="4" dirty="0">
                <a:solidFill>
                  <a:prstClr val="black"/>
                </a:solidFill>
                <a:cs typeface="Calibri"/>
              </a:rPr>
              <a:t> </a:t>
            </a:r>
            <a:r>
              <a:rPr sz="800" b="1" spc="76" dirty="0">
                <a:solidFill>
                  <a:prstClr val="black"/>
                </a:solidFill>
                <a:cs typeface="Calibri"/>
              </a:rPr>
              <a:t>insurance  </a:t>
            </a:r>
            <a:r>
              <a:rPr sz="800" b="1" spc="54" dirty="0">
                <a:solidFill>
                  <a:prstClr val="black"/>
                </a:solidFill>
                <a:cs typeface="Calibri"/>
              </a:rPr>
              <a:t>until </a:t>
            </a:r>
            <a:r>
              <a:rPr sz="800" b="1" spc="58" dirty="0">
                <a:solidFill>
                  <a:prstClr val="black"/>
                </a:solidFill>
                <a:cs typeface="Calibri"/>
              </a:rPr>
              <a:t>the  </a:t>
            </a:r>
            <a:r>
              <a:rPr sz="800" b="1" spc="90" dirty="0">
                <a:solidFill>
                  <a:prstClr val="black"/>
                </a:solidFill>
                <a:cs typeface="Calibri"/>
              </a:rPr>
              <a:t>sum equals  </a:t>
            </a:r>
            <a:r>
              <a:rPr sz="800" b="1" spc="81" dirty="0">
                <a:solidFill>
                  <a:prstClr val="black"/>
                </a:solidFill>
                <a:cs typeface="Calibri"/>
              </a:rPr>
              <a:t>“</a:t>
            </a:r>
            <a:r>
              <a:rPr lang="en-US" sz="800" b="1" spc="81" dirty="0">
                <a:solidFill>
                  <a:prstClr val="black"/>
                </a:solidFill>
                <a:cs typeface="Calibri"/>
              </a:rPr>
              <a:t>L</a:t>
            </a:r>
            <a:r>
              <a:rPr sz="800" b="1" spc="81" dirty="0">
                <a:solidFill>
                  <a:prstClr val="black"/>
                </a:solidFill>
                <a:cs typeface="Calibri"/>
              </a:rPr>
              <a:t>ifetime  </a:t>
            </a:r>
            <a:r>
              <a:rPr sz="800" b="1" spc="90" dirty="0">
                <a:solidFill>
                  <a:prstClr val="black"/>
                </a:solidFill>
                <a:cs typeface="Calibri"/>
              </a:rPr>
              <a:t>Maximum”</a:t>
            </a:r>
            <a:endParaRPr sz="800" dirty="0">
              <a:solidFill>
                <a:prstClr val="black"/>
              </a:solidFill>
              <a:cs typeface="Calibri"/>
            </a:endParaRPr>
          </a:p>
        </p:txBody>
      </p:sp>
      <p:sp>
        <p:nvSpPr>
          <p:cNvPr id="24" name="object 24"/>
          <p:cNvSpPr txBox="1"/>
          <p:nvPr/>
        </p:nvSpPr>
        <p:spPr>
          <a:xfrm>
            <a:off x="2837170" y="1893698"/>
            <a:ext cx="3449205" cy="472596"/>
          </a:xfrm>
          <a:prstGeom prst="rect">
            <a:avLst/>
          </a:prstGeom>
        </p:spPr>
        <p:txBody>
          <a:bodyPr vert="horz" wrap="square" lIns="0" tIns="10825" rIns="0" bIns="0" rtlCol="0">
            <a:spAutoFit/>
          </a:bodyPr>
          <a:lstStyle/>
          <a:p>
            <a:pPr marL="11396" marR="4559" indent="76921" defTabSz="820487">
              <a:spcBef>
                <a:spcPts val="85"/>
              </a:spcBef>
            </a:pPr>
            <a:r>
              <a:rPr sz="1500" b="1" spc="94" dirty="0">
                <a:solidFill>
                  <a:prstClr val="black"/>
                </a:solidFill>
                <a:cs typeface="Calibri"/>
              </a:rPr>
              <a:t>Doctors, </a:t>
            </a:r>
            <a:r>
              <a:rPr sz="1500" b="1" spc="135" dirty="0">
                <a:solidFill>
                  <a:prstClr val="black"/>
                </a:solidFill>
                <a:cs typeface="Calibri"/>
              </a:rPr>
              <a:t>Hospital care, </a:t>
            </a:r>
            <a:r>
              <a:rPr lang="en-US" sz="1500" b="1" spc="139" dirty="0">
                <a:solidFill>
                  <a:prstClr val="black"/>
                </a:solidFill>
                <a:cs typeface="Calibri"/>
              </a:rPr>
              <a:t>E</a:t>
            </a:r>
            <a:r>
              <a:rPr sz="1500" b="1" spc="139" dirty="0">
                <a:solidFill>
                  <a:prstClr val="black"/>
                </a:solidFill>
                <a:cs typeface="Calibri"/>
              </a:rPr>
              <a:t>mergency  </a:t>
            </a:r>
            <a:r>
              <a:rPr sz="1500" b="1" spc="112" dirty="0">
                <a:solidFill>
                  <a:prstClr val="black"/>
                </a:solidFill>
                <a:cs typeface="Calibri"/>
              </a:rPr>
              <a:t>Medications, </a:t>
            </a:r>
            <a:r>
              <a:rPr lang="en-US" sz="1500" b="1" spc="166" dirty="0">
                <a:solidFill>
                  <a:prstClr val="black"/>
                </a:solidFill>
                <a:cs typeface="Calibri"/>
              </a:rPr>
              <a:t>I</a:t>
            </a:r>
            <a:r>
              <a:rPr sz="1500" b="1" spc="166" dirty="0">
                <a:solidFill>
                  <a:prstClr val="black"/>
                </a:solidFill>
                <a:cs typeface="Calibri"/>
              </a:rPr>
              <a:t>mages, </a:t>
            </a:r>
            <a:r>
              <a:rPr sz="1500" b="1" spc="117" dirty="0">
                <a:solidFill>
                  <a:prstClr val="black"/>
                </a:solidFill>
                <a:cs typeface="Calibri"/>
              </a:rPr>
              <a:t>Therapy,</a:t>
            </a:r>
            <a:r>
              <a:rPr sz="1500" b="1" spc="54" dirty="0">
                <a:solidFill>
                  <a:prstClr val="black"/>
                </a:solidFill>
                <a:cs typeface="Calibri"/>
              </a:rPr>
              <a:t> </a:t>
            </a:r>
            <a:r>
              <a:rPr lang="en-US" sz="1500" b="1" spc="233" dirty="0">
                <a:solidFill>
                  <a:prstClr val="black"/>
                </a:solidFill>
                <a:cs typeface="Calibri"/>
              </a:rPr>
              <a:t>L</a:t>
            </a:r>
            <a:r>
              <a:rPr sz="1500" b="1" spc="233" dirty="0">
                <a:solidFill>
                  <a:prstClr val="black"/>
                </a:solidFill>
                <a:cs typeface="Calibri"/>
              </a:rPr>
              <a:t>abs</a:t>
            </a:r>
            <a:endParaRPr sz="1500" dirty="0">
              <a:solidFill>
                <a:prstClr val="black"/>
              </a:solidFill>
              <a:cs typeface="Calibri"/>
            </a:endParaRPr>
          </a:p>
        </p:txBody>
      </p:sp>
      <p:sp>
        <p:nvSpPr>
          <p:cNvPr id="35" name="object 35"/>
          <p:cNvSpPr txBox="1"/>
          <p:nvPr/>
        </p:nvSpPr>
        <p:spPr>
          <a:xfrm>
            <a:off x="7204551" y="2691427"/>
            <a:ext cx="732559" cy="355706"/>
          </a:xfrm>
          <a:prstGeom prst="rect">
            <a:avLst/>
          </a:prstGeom>
        </p:spPr>
        <p:txBody>
          <a:bodyPr vert="horz" wrap="square" lIns="0" tIns="10255" rIns="0" bIns="0" rtlCol="0">
            <a:spAutoFit/>
          </a:bodyPr>
          <a:lstStyle/>
          <a:p>
            <a:pPr marL="188598" marR="4559" indent="-177772" defTabSz="820487">
              <a:lnSpc>
                <a:spcPct val="102499"/>
              </a:lnSpc>
              <a:spcBef>
                <a:spcPts val="81"/>
              </a:spcBef>
            </a:pPr>
            <a:r>
              <a:rPr sz="1100" b="1" spc="135" dirty="0">
                <a:solidFill>
                  <a:prstClr val="black"/>
                </a:solidFill>
                <a:cs typeface="Calibri"/>
              </a:rPr>
              <a:t>Plan</a:t>
            </a:r>
            <a:r>
              <a:rPr sz="1100" b="1" spc="27" dirty="0">
                <a:solidFill>
                  <a:prstClr val="black"/>
                </a:solidFill>
                <a:cs typeface="Calibri"/>
              </a:rPr>
              <a:t> </a:t>
            </a:r>
            <a:r>
              <a:rPr lang="en-US" sz="1100" b="1" spc="121" dirty="0">
                <a:solidFill>
                  <a:prstClr val="black"/>
                </a:solidFill>
                <a:cs typeface="Calibri"/>
              </a:rPr>
              <a:t>Y</a:t>
            </a:r>
            <a:r>
              <a:rPr sz="1100" b="1" spc="121" dirty="0">
                <a:solidFill>
                  <a:prstClr val="black"/>
                </a:solidFill>
                <a:cs typeface="Calibri"/>
              </a:rPr>
              <a:t>ear  </a:t>
            </a:r>
            <a:r>
              <a:rPr lang="en-US" sz="1100" b="1" spc="117" dirty="0">
                <a:solidFill>
                  <a:prstClr val="black"/>
                </a:solidFill>
                <a:cs typeface="Calibri"/>
              </a:rPr>
              <a:t>E</a:t>
            </a:r>
            <a:r>
              <a:rPr sz="1100" b="1" spc="117" dirty="0">
                <a:solidFill>
                  <a:prstClr val="black"/>
                </a:solidFill>
                <a:cs typeface="Calibri"/>
              </a:rPr>
              <a:t>nds</a:t>
            </a:r>
            <a:endParaRPr sz="1100" b="1" dirty="0">
              <a:solidFill>
                <a:prstClr val="black"/>
              </a:solidFill>
              <a:cs typeface="Calibri"/>
            </a:endParaRPr>
          </a:p>
        </p:txBody>
      </p:sp>
      <p:sp>
        <p:nvSpPr>
          <p:cNvPr id="38" name="object 38"/>
          <p:cNvSpPr/>
          <p:nvPr/>
        </p:nvSpPr>
        <p:spPr>
          <a:xfrm>
            <a:off x="2455680" y="4096375"/>
            <a:ext cx="758536" cy="0"/>
          </a:xfrm>
          <a:custGeom>
            <a:avLst/>
            <a:gdLst/>
            <a:ahLst/>
            <a:cxnLst/>
            <a:rect l="l" t="t" r="r" b="b"/>
            <a:pathLst>
              <a:path w="834389">
                <a:moveTo>
                  <a:pt x="0" y="0"/>
                </a:moveTo>
                <a:lnTo>
                  <a:pt x="833780" y="0"/>
                </a:lnTo>
              </a:path>
            </a:pathLst>
          </a:custGeom>
          <a:ln w="11620">
            <a:solidFill>
              <a:srgbClr val="60D095"/>
            </a:solidFill>
          </a:ln>
        </p:spPr>
        <p:txBody>
          <a:bodyPr wrap="square" lIns="0" tIns="0" rIns="0" bIns="0" rtlCol="0"/>
          <a:lstStyle/>
          <a:p>
            <a:pPr defTabSz="820487"/>
            <a:endParaRPr>
              <a:solidFill>
                <a:prstClr val="black"/>
              </a:solidFill>
            </a:endParaRPr>
          </a:p>
        </p:txBody>
      </p:sp>
      <p:sp>
        <p:nvSpPr>
          <p:cNvPr id="39" name="object 39"/>
          <p:cNvSpPr/>
          <p:nvPr/>
        </p:nvSpPr>
        <p:spPr>
          <a:xfrm>
            <a:off x="3588701" y="4096375"/>
            <a:ext cx="758536" cy="0"/>
          </a:xfrm>
          <a:custGeom>
            <a:avLst/>
            <a:gdLst/>
            <a:ahLst/>
            <a:cxnLst/>
            <a:rect l="l" t="t" r="r" b="b"/>
            <a:pathLst>
              <a:path w="834389">
                <a:moveTo>
                  <a:pt x="0" y="0"/>
                </a:moveTo>
                <a:lnTo>
                  <a:pt x="833780" y="0"/>
                </a:lnTo>
              </a:path>
            </a:pathLst>
          </a:custGeom>
          <a:ln w="11620">
            <a:solidFill>
              <a:srgbClr val="60D095"/>
            </a:solidFill>
          </a:ln>
        </p:spPr>
        <p:txBody>
          <a:bodyPr wrap="square" lIns="0" tIns="0" rIns="0" bIns="0" rtlCol="0"/>
          <a:lstStyle/>
          <a:p>
            <a:pPr defTabSz="820487"/>
            <a:endParaRPr>
              <a:solidFill>
                <a:prstClr val="black"/>
              </a:solidFill>
            </a:endParaRPr>
          </a:p>
        </p:txBody>
      </p:sp>
      <p:sp>
        <p:nvSpPr>
          <p:cNvPr id="40" name="object 40"/>
          <p:cNvSpPr/>
          <p:nvPr/>
        </p:nvSpPr>
        <p:spPr>
          <a:xfrm>
            <a:off x="4682303" y="4096375"/>
            <a:ext cx="758536" cy="0"/>
          </a:xfrm>
          <a:custGeom>
            <a:avLst/>
            <a:gdLst/>
            <a:ahLst/>
            <a:cxnLst/>
            <a:rect l="l" t="t" r="r" b="b"/>
            <a:pathLst>
              <a:path w="834389">
                <a:moveTo>
                  <a:pt x="0" y="0"/>
                </a:moveTo>
                <a:lnTo>
                  <a:pt x="833780" y="0"/>
                </a:lnTo>
              </a:path>
            </a:pathLst>
          </a:custGeom>
          <a:ln w="11620">
            <a:solidFill>
              <a:srgbClr val="60D095"/>
            </a:solidFill>
          </a:ln>
        </p:spPr>
        <p:txBody>
          <a:bodyPr wrap="square" lIns="0" tIns="0" rIns="0" bIns="0" rtlCol="0"/>
          <a:lstStyle/>
          <a:p>
            <a:pPr defTabSz="820487"/>
            <a:endParaRPr>
              <a:solidFill>
                <a:prstClr val="black"/>
              </a:solidFill>
            </a:endParaRPr>
          </a:p>
        </p:txBody>
      </p:sp>
      <p:sp>
        <p:nvSpPr>
          <p:cNvPr id="41" name="object 41"/>
          <p:cNvSpPr/>
          <p:nvPr/>
        </p:nvSpPr>
        <p:spPr>
          <a:xfrm>
            <a:off x="5724140" y="4096375"/>
            <a:ext cx="758536" cy="0"/>
          </a:xfrm>
          <a:custGeom>
            <a:avLst/>
            <a:gdLst/>
            <a:ahLst/>
            <a:cxnLst/>
            <a:rect l="l" t="t" r="r" b="b"/>
            <a:pathLst>
              <a:path w="834390">
                <a:moveTo>
                  <a:pt x="0" y="0"/>
                </a:moveTo>
                <a:lnTo>
                  <a:pt x="833780" y="0"/>
                </a:lnTo>
              </a:path>
            </a:pathLst>
          </a:custGeom>
          <a:ln w="11620">
            <a:solidFill>
              <a:srgbClr val="60D095"/>
            </a:solidFill>
          </a:ln>
        </p:spPr>
        <p:txBody>
          <a:bodyPr wrap="square" lIns="0" tIns="0" rIns="0" bIns="0" rtlCol="0"/>
          <a:lstStyle/>
          <a:p>
            <a:pPr defTabSz="820487"/>
            <a:endParaRPr>
              <a:solidFill>
                <a:prstClr val="black"/>
              </a:solidFill>
            </a:endParaRPr>
          </a:p>
        </p:txBody>
      </p:sp>
      <p:sp>
        <p:nvSpPr>
          <p:cNvPr id="42" name="object 42"/>
          <p:cNvSpPr/>
          <p:nvPr/>
        </p:nvSpPr>
        <p:spPr>
          <a:xfrm>
            <a:off x="415637" y="5379916"/>
            <a:ext cx="8312727" cy="0"/>
          </a:xfrm>
          <a:custGeom>
            <a:avLst/>
            <a:gdLst/>
            <a:ahLst/>
            <a:cxnLst/>
            <a:rect l="l" t="t" r="r" b="b"/>
            <a:pathLst>
              <a:path w="9144000">
                <a:moveTo>
                  <a:pt x="0" y="0"/>
                </a:moveTo>
                <a:lnTo>
                  <a:pt x="9144000" y="0"/>
                </a:lnTo>
              </a:path>
            </a:pathLst>
          </a:custGeom>
          <a:ln w="11620">
            <a:solidFill>
              <a:srgbClr val="60D095"/>
            </a:solidFill>
          </a:ln>
        </p:spPr>
        <p:txBody>
          <a:bodyPr wrap="square" lIns="0" tIns="0" rIns="0" bIns="0" rtlCol="0"/>
          <a:lstStyle/>
          <a:p>
            <a:pPr defTabSz="820487"/>
            <a:endParaRPr>
              <a:solidFill>
                <a:prstClr val="black"/>
              </a:solidFill>
            </a:endParaRPr>
          </a:p>
        </p:txBody>
      </p:sp>
      <p:sp>
        <p:nvSpPr>
          <p:cNvPr id="48" name="object 48"/>
          <p:cNvSpPr txBox="1"/>
          <p:nvPr/>
        </p:nvSpPr>
        <p:spPr>
          <a:xfrm>
            <a:off x="404091" y="5502513"/>
            <a:ext cx="8296564" cy="979394"/>
          </a:xfrm>
          <a:prstGeom prst="rect">
            <a:avLst/>
          </a:prstGeom>
        </p:spPr>
        <p:txBody>
          <a:bodyPr vert="horz" wrap="square" lIns="0" tIns="11396" rIns="0" bIns="0" rtlCol="0">
            <a:spAutoFit/>
          </a:bodyPr>
          <a:lstStyle/>
          <a:p>
            <a:pPr marL="11396" defTabSz="820487">
              <a:spcBef>
                <a:spcPts val="90"/>
              </a:spcBef>
            </a:pPr>
            <a:r>
              <a:rPr lang="en-US" sz="800" b="1" spc="76" dirty="0">
                <a:solidFill>
                  <a:srgbClr val="434345"/>
                </a:solidFill>
                <a:cs typeface="Calibri"/>
              </a:rPr>
              <a:t>R</a:t>
            </a:r>
            <a:r>
              <a:rPr sz="800" b="1" spc="76" dirty="0">
                <a:solidFill>
                  <a:srgbClr val="434345"/>
                </a:solidFill>
                <a:cs typeface="Calibri"/>
              </a:rPr>
              <a:t>eferences:</a:t>
            </a:r>
            <a:endParaRPr sz="800" dirty="0">
              <a:solidFill>
                <a:prstClr val="black"/>
              </a:solidFill>
              <a:cs typeface="Calibri"/>
            </a:endParaRPr>
          </a:p>
          <a:p>
            <a:pPr marL="215948" marR="65525" indent="-204552" defTabSz="820487">
              <a:spcBef>
                <a:spcPts val="660"/>
              </a:spcBef>
              <a:buFontTx/>
              <a:buAutoNum type="arabicPeriod"/>
              <a:tabLst>
                <a:tab pos="361812" algn="l"/>
                <a:tab pos="410243" algn="l"/>
              </a:tabLst>
            </a:pPr>
            <a:r>
              <a:rPr sz="600" spc="-13" dirty="0">
                <a:solidFill>
                  <a:prstClr val="black"/>
                </a:solidFill>
                <a:cs typeface="Calibri"/>
              </a:rPr>
              <a:t>Brown </a:t>
            </a:r>
            <a:r>
              <a:rPr sz="600" spc="-49" dirty="0">
                <a:solidFill>
                  <a:prstClr val="black"/>
                </a:solidFill>
                <a:cs typeface="Calibri"/>
              </a:rPr>
              <a:t>V, </a:t>
            </a:r>
            <a:r>
              <a:rPr sz="600" spc="-9" dirty="0">
                <a:solidFill>
                  <a:prstClr val="black"/>
                </a:solidFill>
                <a:cs typeface="Calibri"/>
              </a:rPr>
              <a:t>Russell </a:t>
            </a:r>
            <a:r>
              <a:rPr sz="600" dirty="0">
                <a:solidFill>
                  <a:prstClr val="black"/>
                </a:solidFill>
                <a:cs typeface="Calibri"/>
              </a:rPr>
              <a:t>M, Ginter </a:t>
            </a:r>
            <a:r>
              <a:rPr sz="600" spc="9" dirty="0">
                <a:solidFill>
                  <a:prstClr val="black"/>
                </a:solidFill>
                <a:cs typeface="Calibri"/>
              </a:rPr>
              <a:t>A, </a:t>
            </a:r>
            <a:r>
              <a:rPr sz="600" dirty="0">
                <a:solidFill>
                  <a:prstClr val="black"/>
                </a:solidFill>
                <a:cs typeface="Calibri"/>
              </a:rPr>
              <a:t>Braun B, </a:t>
            </a:r>
            <a:r>
              <a:rPr sz="600" spc="-27" dirty="0">
                <a:solidFill>
                  <a:prstClr val="black"/>
                </a:solidFill>
                <a:cs typeface="Calibri"/>
              </a:rPr>
              <a:t>Little </a:t>
            </a:r>
            <a:r>
              <a:rPr sz="600" spc="-9" dirty="0">
                <a:solidFill>
                  <a:prstClr val="black"/>
                </a:solidFill>
                <a:cs typeface="Calibri"/>
              </a:rPr>
              <a:t>L </a:t>
            </a:r>
            <a:r>
              <a:rPr sz="600" dirty="0">
                <a:solidFill>
                  <a:prstClr val="black"/>
                </a:solidFill>
                <a:cs typeface="Calibri"/>
              </a:rPr>
              <a:t>Pippidi M, </a:t>
            </a:r>
            <a:r>
              <a:rPr sz="600" spc="13" dirty="0">
                <a:solidFill>
                  <a:prstClr val="black"/>
                </a:solidFill>
                <a:cs typeface="Calibri"/>
              </a:rPr>
              <a:t>McCoy </a:t>
            </a:r>
            <a:r>
              <a:rPr sz="600" spc="-31" dirty="0">
                <a:solidFill>
                  <a:prstClr val="black"/>
                </a:solidFill>
                <a:cs typeface="Calibri"/>
              </a:rPr>
              <a:t>T, </a:t>
            </a:r>
            <a:r>
              <a:rPr sz="600" spc="-9" dirty="0">
                <a:solidFill>
                  <a:prstClr val="black"/>
                </a:solidFill>
                <a:cs typeface="Calibri"/>
              </a:rPr>
              <a:t>Smart </a:t>
            </a:r>
            <a:r>
              <a:rPr sz="600" spc="22" dirty="0">
                <a:solidFill>
                  <a:prstClr val="black"/>
                </a:solidFill>
                <a:cs typeface="Calibri"/>
              </a:rPr>
              <a:t>Choice </a:t>
            </a:r>
            <a:r>
              <a:rPr sz="600" dirty="0">
                <a:solidFill>
                  <a:prstClr val="black"/>
                </a:solidFill>
                <a:cs typeface="Calibri"/>
              </a:rPr>
              <a:t>Health </a:t>
            </a:r>
            <a:r>
              <a:rPr sz="600" spc="-4" dirty="0">
                <a:solidFill>
                  <a:prstClr val="black"/>
                </a:solidFill>
                <a:cs typeface="Calibri"/>
              </a:rPr>
              <a:t>Insurance © </a:t>
            </a:r>
            <a:r>
              <a:rPr sz="600" spc="22" dirty="0">
                <a:solidFill>
                  <a:prstClr val="black"/>
                </a:solidFill>
                <a:cs typeface="Calibri"/>
              </a:rPr>
              <a:t>- </a:t>
            </a:r>
            <a:r>
              <a:rPr sz="600" spc="-9" dirty="0">
                <a:solidFill>
                  <a:prstClr val="black"/>
                </a:solidFill>
                <a:cs typeface="Calibri"/>
              </a:rPr>
              <a:t>Interdisciplinary </a:t>
            </a:r>
            <a:r>
              <a:rPr sz="600" dirty="0">
                <a:solidFill>
                  <a:prstClr val="black"/>
                </a:solidFill>
                <a:cs typeface="Calibri"/>
              </a:rPr>
              <a:t>Program </a:t>
            </a:r>
            <a:r>
              <a:rPr sz="600" spc="-22" dirty="0">
                <a:solidFill>
                  <a:prstClr val="black"/>
                </a:solidFill>
                <a:cs typeface="Calibri"/>
              </a:rPr>
              <a:t>to </a:t>
            </a:r>
            <a:r>
              <a:rPr sz="600" dirty="0">
                <a:solidFill>
                  <a:prstClr val="black"/>
                </a:solidFill>
                <a:cs typeface="Calibri"/>
              </a:rPr>
              <a:t>enhance Health </a:t>
            </a:r>
            <a:r>
              <a:rPr sz="600" spc="-4" dirty="0">
                <a:solidFill>
                  <a:prstClr val="black"/>
                </a:solidFill>
                <a:cs typeface="Calibri"/>
              </a:rPr>
              <a:t>Insurance </a:t>
            </a:r>
            <a:r>
              <a:rPr sz="600" spc="-13" dirty="0">
                <a:solidFill>
                  <a:prstClr val="black"/>
                </a:solidFill>
                <a:cs typeface="Calibri"/>
              </a:rPr>
              <a:t>Literacy, </a:t>
            </a:r>
            <a:r>
              <a:rPr sz="600" dirty="0">
                <a:solidFill>
                  <a:prstClr val="black"/>
                </a:solidFill>
                <a:cs typeface="Calibri"/>
              </a:rPr>
              <a:t>Health </a:t>
            </a:r>
            <a:r>
              <a:rPr sz="600" spc="-9" dirty="0">
                <a:solidFill>
                  <a:prstClr val="black"/>
                </a:solidFill>
                <a:cs typeface="Calibri"/>
              </a:rPr>
              <a:t>Promotion </a:t>
            </a:r>
            <a:r>
              <a:rPr sz="600" spc="-4" dirty="0">
                <a:solidFill>
                  <a:prstClr val="black"/>
                </a:solidFill>
                <a:cs typeface="Calibri"/>
              </a:rPr>
              <a:t>Practice </a:t>
            </a:r>
            <a:r>
              <a:rPr sz="600" dirty="0">
                <a:solidFill>
                  <a:prstClr val="black"/>
                </a:solidFill>
                <a:cs typeface="Calibri"/>
              </a:rPr>
              <a:t>March </a:t>
            </a:r>
            <a:r>
              <a:rPr sz="600" spc="31" dirty="0">
                <a:solidFill>
                  <a:prstClr val="black"/>
                </a:solidFill>
                <a:cs typeface="Calibri"/>
              </a:rPr>
              <a:t>2016 </a:t>
            </a:r>
            <a:r>
              <a:rPr sz="600" spc="-4" dirty="0">
                <a:solidFill>
                  <a:prstClr val="black"/>
                </a:solidFill>
                <a:cs typeface="Calibri"/>
              </a:rPr>
              <a:t>Vol. </a:t>
            </a:r>
            <a:r>
              <a:rPr sz="600" spc="27" dirty="0">
                <a:solidFill>
                  <a:prstClr val="black"/>
                </a:solidFill>
                <a:cs typeface="Calibri"/>
              </a:rPr>
              <a:t>17, No. </a:t>
            </a:r>
            <a:r>
              <a:rPr sz="600" dirty="0">
                <a:solidFill>
                  <a:prstClr val="black"/>
                </a:solidFill>
                <a:cs typeface="Calibri"/>
              </a:rPr>
              <a:t>(2) </a:t>
            </a:r>
            <a:r>
              <a:rPr sz="600" spc="27" dirty="0">
                <a:solidFill>
                  <a:prstClr val="black"/>
                </a:solidFill>
                <a:cs typeface="Calibri"/>
              </a:rPr>
              <a:t>209–216 </a:t>
            </a:r>
            <a:r>
              <a:rPr sz="600" spc="45" dirty="0">
                <a:solidFill>
                  <a:prstClr val="black"/>
                </a:solidFill>
                <a:cs typeface="Calibri"/>
              </a:rPr>
              <a:t>DOI:  </a:t>
            </a:r>
            <a:r>
              <a:rPr sz="600" spc="31" dirty="0">
                <a:solidFill>
                  <a:prstClr val="black"/>
                </a:solidFill>
                <a:cs typeface="Calibri"/>
              </a:rPr>
              <a:t>10.1177/1524839915620393.</a:t>
            </a:r>
            <a:endParaRPr sz="600" dirty="0">
              <a:solidFill>
                <a:prstClr val="black"/>
              </a:solidFill>
              <a:cs typeface="Calibri"/>
            </a:endParaRPr>
          </a:p>
          <a:p>
            <a:pPr marL="215948" indent="-204552" defTabSz="820487">
              <a:buFontTx/>
              <a:buAutoNum type="arabicPeriod"/>
              <a:tabLst>
                <a:tab pos="215948" algn="l"/>
                <a:tab pos="216517" algn="l"/>
              </a:tabLst>
            </a:pPr>
            <a:r>
              <a:rPr sz="600" spc="-4" dirty="0">
                <a:solidFill>
                  <a:prstClr val="black"/>
                </a:solidFill>
                <a:cs typeface="Calibri"/>
              </a:rPr>
              <a:t>Bartholomae </a:t>
            </a:r>
            <a:r>
              <a:rPr sz="600" spc="9" dirty="0">
                <a:solidFill>
                  <a:prstClr val="black"/>
                </a:solidFill>
                <a:cs typeface="Calibri"/>
              </a:rPr>
              <a:t>S, </a:t>
            </a:r>
            <a:r>
              <a:rPr sz="600" spc="-9" dirty="0">
                <a:solidFill>
                  <a:prstClr val="black"/>
                </a:solidFill>
                <a:cs typeface="Calibri"/>
              </a:rPr>
              <a:t>Russell  </a:t>
            </a:r>
            <a:r>
              <a:rPr sz="600" dirty="0">
                <a:solidFill>
                  <a:prstClr val="black"/>
                </a:solidFill>
                <a:cs typeface="Calibri"/>
              </a:rPr>
              <a:t>MB, Braun B, </a:t>
            </a:r>
            <a:r>
              <a:rPr sz="600" spc="13" dirty="0">
                <a:solidFill>
                  <a:prstClr val="black"/>
                </a:solidFill>
                <a:cs typeface="Calibri"/>
              </a:rPr>
              <a:t>McCoy </a:t>
            </a:r>
            <a:r>
              <a:rPr sz="600" spc="-31" dirty="0">
                <a:solidFill>
                  <a:prstClr val="black"/>
                </a:solidFill>
                <a:cs typeface="Calibri"/>
              </a:rPr>
              <a:t>T,  </a:t>
            </a:r>
            <a:r>
              <a:rPr sz="600" dirty="0">
                <a:solidFill>
                  <a:prstClr val="black"/>
                </a:solidFill>
                <a:cs typeface="Calibri"/>
              </a:rPr>
              <a:t>Building Health </a:t>
            </a:r>
            <a:r>
              <a:rPr sz="600" spc="-4" dirty="0">
                <a:solidFill>
                  <a:prstClr val="black"/>
                </a:solidFill>
                <a:cs typeface="Calibri"/>
              </a:rPr>
              <a:t>Insurance </a:t>
            </a:r>
            <a:r>
              <a:rPr sz="600" spc="-9" dirty="0">
                <a:solidFill>
                  <a:prstClr val="black"/>
                </a:solidFill>
                <a:cs typeface="Calibri"/>
              </a:rPr>
              <a:t>Literacy:  </a:t>
            </a:r>
            <a:r>
              <a:rPr sz="600" spc="-4" dirty="0">
                <a:solidFill>
                  <a:prstClr val="black"/>
                </a:solidFill>
                <a:cs typeface="Calibri"/>
              </a:rPr>
              <a:t>Evidence </a:t>
            </a:r>
            <a:r>
              <a:rPr sz="600" spc="-13" dirty="0">
                <a:solidFill>
                  <a:prstClr val="black"/>
                </a:solidFill>
                <a:cs typeface="Calibri"/>
              </a:rPr>
              <a:t>from  </a:t>
            </a:r>
            <a:r>
              <a:rPr sz="600" spc="-22" dirty="0">
                <a:solidFill>
                  <a:prstClr val="black"/>
                </a:solidFill>
                <a:cs typeface="Calibri"/>
              </a:rPr>
              <a:t>the  </a:t>
            </a:r>
            <a:r>
              <a:rPr sz="600" spc="-9" dirty="0">
                <a:solidFill>
                  <a:prstClr val="black"/>
                </a:solidFill>
                <a:cs typeface="Calibri"/>
              </a:rPr>
              <a:t>Smart  </a:t>
            </a:r>
            <a:r>
              <a:rPr sz="600" spc="22" dirty="0">
                <a:solidFill>
                  <a:prstClr val="black"/>
                </a:solidFill>
                <a:cs typeface="Calibri"/>
              </a:rPr>
              <a:t>Choice </a:t>
            </a:r>
            <a:r>
              <a:rPr sz="600" dirty="0">
                <a:solidFill>
                  <a:prstClr val="black"/>
                </a:solidFill>
                <a:cs typeface="Calibri"/>
              </a:rPr>
              <a:t>Health </a:t>
            </a:r>
            <a:r>
              <a:rPr sz="600" spc="-4" dirty="0">
                <a:solidFill>
                  <a:prstClr val="black"/>
                </a:solidFill>
                <a:cs typeface="Calibri"/>
              </a:rPr>
              <a:t>InsuranceTM </a:t>
            </a:r>
            <a:r>
              <a:rPr sz="600" dirty="0">
                <a:solidFill>
                  <a:prstClr val="black"/>
                </a:solidFill>
                <a:cs typeface="Calibri"/>
              </a:rPr>
              <a:t>Program, </a:t>
            </a:r>
            <a:r>
              <a:rPr sz="600" spc="27" dirty="0">
                <a:solidFill>
                  <a:prstClr val="black"/>
                </a:solidFill>
                <a:cs typeface="Calibri"/>
              </a:rPr>
              <a:t>J </a:t>
            </a:r>
            <a:r>
              <a:rPr sz="600" spc="4" dirty="0">
                <a:solidFill>
                  <a:prstClr val="black"/>
                </a:solidFill>
                <a:cs typeface="Calibri"/>
              </a:rPr>
              <a:t>Fam Econ </a:t>
            </a:r>
            <a:r>
              <a:rPr sz="600" spc="-9" dirty="0">
                <a:solidFill>
                  <a:prstClr val="black"/>
                </a:solidFill>
                <a:cs typeface="Calibri"/>
              </a:rPr>
              <a:t>Iss  </a:t>
            </a:r>
            <a:r>
              <a:rPr sz="600" spc="22" dirty="0">
                <a:solidFill>
                  <a:prstClr val="black"/>
                </a:solidFill>
                <a:cs typeface="Calibri"/>
              </a:rPr>
              <a:t>(2016) </a:t>
            </a:r>
            <a:r>
              <a:rPr sz="600" spc="27" dirty="0">
                <a:solidFill>
                  <a:prstClr val="black"/>
                </a:solidFill>
                <a:cs typeface="Calibri"/>
              </a:rPr>
              <a:t>37:140–155 </a:t>
            </a:r>
            <a:r>
              <a:rPr sz="600" spc="54" dirty="0">
                <a:solidFill>
                  <a:prstClr val="black"/>
                </a:solidFill>
                <a:cs typeface="Calibri"/>
              </a:rPr>
              <a:t>DOI </a:t>
            </a:r>
            <a:r>
              <a:rPr sz="600" spc="90" dirty="0">
                <a:solidFill>
                  <a:prstClr val="black"/>
                </a:solidFill>
                <a:cs typeface="Calibri"/>
              </a:rPr>
              <a:t> </a:t>
            </a:r>
            <a:r>
              <a:rPr sz="600" spc="27" dirty="0">
                <a:solidFill>
                  <a:prstClr val="black"/>
                </a:solidFill>
                <a:cs typeface="Calibri"/>
              </a:rPr>
              <a:t>10.1007/s10834-016-9482-7.</a:t>
            </a:r>
            <a:endParaRPr sz="600" dirty="0">
              <a:solidFill>
                <a:prstClr val="black"/>
              </a:solidFill>
              <a:cs typeface="Calibri"/>
            </a:endParaRPr>
          </a:p>
          <a:p>
            <a:pPr marL="215948" indent="-204552" defTabSz="820487">
              <a:buFontTx/>
              <a:buAutoNum type="arabicPeriod"/>
              <a:tabLst>
                <a:tab pos="215948" algn="l"/>
                <a:tab pos="216517" algn="l"/>
              </a:tabLst>
            </a:pPr>
            <a:r>
              <a:rPr sz="600" dirty="0">
                <a:solidFill>
                  <a:prstClr val="black"/>
                </a:solidFill>
                <a:cs typeface="Calibri"/>
              </a:rPr>
              <a:t>Kim</a:t>
            </a:r>
            <a:r>
              <a:rPr sz="600" spc="45" dirty="0">
                <a:solidFill>
                  <a:prstClr val="black"/>
                </a:solidFill>
                <a:cs typeface="Calibri"/>
              </a:rPr>
              <a:t> </a:t>
            </a:r>
            <a:r>
              <a:rPr sz="600" spc="4" dirty="0">
                <a:solidFill>
                  <a:prstClr val="black"/>
                </a:solidFill>
                <a:cs typeface="Calibri"/>
              </a:rPr>
              <a:t>J,</a:t>
            </a:r>
            <a:r>
              <a:rPr sz="600" spc="45" dirty="0">
                <a:solidFill>
                  <a:prstClr val="black"/>
                </a:solidFill>
                <a:cs typeface="Calibri"/>
              </a:rPr>
              <a:t> </a:t>
            </a:r>
            <a:r>
              <a:rPr sz="600" dirty="0">
                <a:solidFill>
                  <a:prstClr val="black"/>
                </a:solidFill>
                <a:cs typeface="Calibri"/>
              </a:rPr>
              <a:t>Braun</a:t>
            </a:r>
            <a:r>
              <a:rPr sz="600" spc="45" dirty="0">
                <a:solidFill>
                  <a:prstClr val="black"/>
                </a:solidFill>
                <a:cs typeface="Calibri"/>
              </a:rPr>
              <a:t> </a:t>
            </a:r>
            <a:r>
              <a:rPr sz="600" dirty="0">
                <a:solidFill>
                  <a:prstClr val="black"/>
                </a:solidFill>
                <a:cs typeface="Calibri"/>
              </a:rPr>
              <a:t>B</a:t>
            </a:r>
            <a:r>
              <a:rPr sz="600" spc="45" dirty="0">
                <a:solidFill>
                  <a:prstClr val="black"/>
                </a:solidFill>
                <a:cs typeface="Calibri"/>
              </a:rPr>
              <a:t> </a:t>
            </a:r>
            <a:r>
              <a:rPr sz="600" spc="4" dirty="0">
                <a:solidFill>
                  <a:prstClr val="black"/>
                </a:solidFill>
                <a:cs typeface="Calibri"/>
              </a:rPr>
              <a:t>and</a:t>
            </a:r>
            <a:r>
              <a:rPr sz="600" spc="45" dirty="0">
                <a:solidFill>
                  <a:prstClr val="black"/>
                </a:solidFill>
                <a:cs typeface="Calibri"/>
              </a:rPr>
              <a:t> </a:t>
            </a:r>
            <a:r>
              <a:rPr sz="600" dirty="0">
                <a:solidFill>
                  <a:prstClr val="black"/>
                </a:solidFill>
                <a:cs typeface="Calibri"/>
              </a:rPr>
              <a:t>Williams</a:t>
            </a:r>
            <a:r>
              <a:rPr sz="600" spc="45" dirty="0">
                <a:solidFill>
                  <a:prstClr val="black"/>
                </a:solidFill>
                <a:cs typeface="Calibri"/>
              </a:rPr>
              <a:t> </a:t>
            </a:r>
            <a:r>
              <a:rPr sz="600" spc="9" dirty="0">
                <a:solidFill>
                  <a:prstClr val="black"/>
                </a:solidFill>
                <a:cs typeface="Calibri"/>
              </a:rPr>
              <a:t>AD,</a:t>
            </a:r>
            <a:r>
              <a:rPr sz="600" spc="45" dirty="0">
                <a:solidFill>
                  <a:prstClr val="black"/>
                </a:solidFill>
                <a:cs typeface="Calibri"/>
              </a:rPr>
              <a:t> </a:t>
            </a:r>
            <a:r>
              <a:rPr sz="600" dirty="0">
                <a:solidFill>
                  <a:prstClr val="black"/>
                </a:solidFill>
                <a:cs typeface="Calibri"/>
              </a:rPr>
              <a:t>Understanding</a:t>
            </a:r>
            <a:r>
              <a:rPr sz="600" spc="45" dirty="0">
                <a:solidFill>
                  <a:prstClr val="black"/>
                </a:solidFill>
                <a:cs typeface="Calibri"/>
              </a:rPr>
              <a:t> </a:t>
            </a:r>
            <a:r>
              <a:rPr sz="600" dirty="0">
                <a:solidFill>
                  <a:prstClr val="black"/>
                </a:solidFill>
                <a:cs typeface="Calibri"/>
              </a:rPr>
              <a:t>Health</a:t>
            </a:r>
            <a:r>
              <a:rPr sz="600" spc="45" dirty="0">
                <a:solidFill>
                  <a:prstClr val="black"/>
                </a:solidFill>
                <a:cs typeface="Calibri"/>
              </a:rPr>
              <a:t> </a:t>
            </a:r>
            <a:r>
              <a:rPr sz="600" spc="-4" dirty="0">
                <a:solidFill>
                  <a:prstClr val="black"/>
                </a:solidFill>
                <a:cs typeface="Calibri"/>
              </a:rPr>
              <a:t>Insurance</a:t>
            </a:r>
            <a:r>
              <a:rPr sz="600" spc="45" dirty="0">
                <a:solidFill>
                  <a:prstClr val="black"/>
                </a:solidFill>
                <a:cs typeface="Calibri"/>
              </a:rPr>
              <a:t> </a:t>
            </a:r>
            <a:r>
              <a:rPr sz="600" spc="-9" dirty="0">
                <a:solidFill>
                  <a:prstClr val="black"/>
                </a:solidFill>
                <a:cs typeface="Calibri"/>
              </a:rPr>
              <a:t>Literacy:</a:t>
            </a:r>
            <a:r>
              <a:rPr sz="600" spc="45" dirty="0">
                <a:solidFill>
                  <a:prstClr val="black"/>
                </a:solidFill>
                <a:cs typeface="Calibri"/>
              </a:rPr>
              <a:t> </a:t>
            </a:r>
            <a:r>
              <a:rPr sz="600" spc="4" dirty="0">
                <a:solidFill>
                  <a:prstClr val="black"/>
                </a:solidFill>
                <a:cs typeface="Calibri"/>
              </a:rPr>
              <a:t>A</a:t>
            </a:r>
            <a:r>
              <a:rPr sz="600" spc="45" dirty="0">
                <a:solidFill>
                  <a:prstClr val="black"/>
                </a:solidFill>
                <a:cs typeface="Calibri"/>
              </a:rPr>
              <a:t> </a:t>
            </a:r>
            <a:r>
              <a:rPr sz="600" spc="-18" dirty="0">
                <a:solidFill>
                  <a:prstClr val="black"/>
                </a:solidFill>
                <a:cs typeface="Calibri"/>
              </a:rPr>
              <a:t>Literature</a:t>
            </a:r>
            <a:r>
              <a:rPr sz="600" spc="45" dirty="0">
                <a:solidFill>
                  <a:prstClr val="black"/>
                </a:solidFill>
                <a:cs typeface="Calibri"/>
              </a:rPr>
              <a:t> </a:t>
            </a:r>
            <a:r>
              <a:rPr sz="600" spc="-18" dirty="0">
                <a:solidFill>
                  <a:prstClr val="black"/>
                </a:solidFill>
                <a:cs typeface="Calibri"/>
              </a:rPr>
              <a:t>Review</a:t>
            </a:r>
            <a:r>
              <a:rPr sz="600" spc="45" dirty="0">
                <a:solidFill>
                  <a:prstClr val="black"/>
                </a:solidFill>
                <a:cs typeface="Calibri"/>
              </a:rPr>
              <a:t> </a:t>
            </a:r>
            <a:r>
              <a:rPr sz="600" spc="22" dirty="0">
                <a:solidFill>
                  <a:prstClr val="black"/>
                </a:solidFill>
                <a:cs typeface="Calibri"/>
              </a:rPr>
              <a:t>,</a:t>
            </a:r>
            <a:r>
              <a:rPr sz="600" spc="45" dirty="0">
                <a:solidFill>
                  <a:prstClr val="black"/>
                </a:solidFill>
                <a:cs typeface="Calibri"/>
              </a:rPr>
              <a:t> </a:t>
            </a:r>
            <a:r>
              <a:rPr sz="600" spc="-4" dirty="0">
                <a:solidFill>
                  <a:prstClr val="black"/>
                </a:solidFill>
                <a:cs typeface="Calibri"/>
              </a:rPr>
              <a:t>Family</a:t>
            </a:r>
            <a:r>
              <a:rPr sz="600" spc="45" dirty="0">
                <a:solidFill>
                  <a:prstClr val="black"/>
                </a:solidFill>
                <a:cs typeface="Calibri"/>
              </a:rPr>
              <a:t> </a:t>
            </a:r>
            <a:r>
              <a:rPr sz="600" spc="4" dirty="0">
                <a:solidFill>
                  <a:prstClr val="black"/>
                </a:solidFill>
                <a:cs typeface="Calibri"/>
              </a:rPr>
              <a:t>and</a:t>
            </a:r>
            <a:r>
              <a:rPr sz="600" spc="45" dirty="0">
                <a:solidFill>
                  <a:prstClr val="black"/>
                </a:solidFill>
                <a:cs typeface="Calibri"/>
              </a:rPr>
              <a:t> </a:t>
            </a:r>
            <a:r>
              <a:rPr sz="600" spc="4" dirty="0">
                <a:solidFill>
                  <a:prstClr val="black"/>
                </a:solidFill>
                <a:cs typeface="Calibri"/>
              </a:rPr>
              <a:t>Consumer</a:t>
            </a:r>
            <a:r>
              <a:rPr sz="600" spc="45" dirty="0">
                <a:solidFill>
                  <a:prstClr val="black"/>
                </a:solidFill>
                <a:cs typeface="Calibri"/>
              </a:rPr>
              <a:t> </a:t>
            </a:r>
            <a:r>
              <a:rPr sz="600" dirty="0">
                <a:solidFill>
                  <a:prstClr val="black"/>
                </a:solidFill>
                <a:cs typeface="Calibri"/>
              </a:rPr>
              <a:t>Sciences</a:t>
            </a:r>
            <a:r>
              <a:rPr sz="600" spc="45" dirty="0">
                <a:solidFill>
                  <a:prstClr val="black"/>
                </a:solidFill>
                <a:cs typeface="Calibri"/>
              </a:rPr>
              <a:t> </a:t>
            </a:r>
            <a:r>
              <a:rPr sz="600" spc="-4" dirty="0">
                <a:solidFill>
                  <a:prstClr val="black"/>
                </a:solidFill>
                <a:cs typeface="Calibri"/>
              </a:rPr>
              <a:t>Research</a:t>
            </a:r>
            <a:r>
              <a:rPr sz="600" spc="45" dirty="0">
                <a:solidFill>
                  <a:prstClr val="black"/>
                </a:solidFill>
                <a:cs typeface="Calibri"/>
              </a:rPr>
              <a:t> </a:t>
            </a:r>
            <a:r>
              <a:rPr sz="600" dirty="0">
                <a:solidFill>
                  <a:prstClr val="black"/>
                </a:solidFill>
                <a:cs typeface="Calibri"/>
              </a:rPr>
              <a:t>Journal,</a:t>
            </a:r>
            <a:r>
              <a:rPr sz="600" spc="45" dirty="0">
                <a:solidFill>
                  <a:prstClr val="black"/>
                </a:solidFill>
                <a:cs typeface="Calibri"/>
              </a:rPr>
              <a:t> </a:t>
            </a:r>
            <a:r>
              <a:rPr sz="600" spc="-4" dirty="0">
                <a:solidFill>
                  <a:prstClr val="black"/>
                </a:solidFill>
                <a:cs typeface="Calibri"/>
              </a:rPr>
              <a:t>Vol.</a:t>
            </a:r>
            <a:r>
              <a:rPr sz="600" spc="45" dirty="0">
                <a:solidFill>
                  <a:prstClr val="black"/>
                </a:solidFill>
                <a:cs typeface="Calibri"/>
              </a:rPr>
              <a:t> </a:t>
            </a:r>
            <a:r>
              <a:rPr sz="600" spc="27" dirty="0">
                <a:solidFill>
                  <a:prstClr val="black"/>
                </a:solidFill>
                <a:cs typeface="Calibri"/>
              </a:rPr>
              <a:t>42,</a:t>
            </a:r>
            <a:r>
              <a:rPr sz="600" spc="45" dirty="0">
                <a:solidFill>
                  <a:prstClr val="black"/>
                </a:solidFill>
                <a:cs typeface="Calibri"/>
              </a:rPr>
              <a:t> </a:t>
            </a:r>
            <a:r>
              <a:rPr sz="600" spc="27" dirty="0">
                <a:solidFill>
                  <a:prstClr val="black"/>
                </a:solidFill>
                <a:cs typeface="Calibri"/>
              </a:rPr>
              <a:t>No.</a:t>
            </a:r>
            <a:r>
              <a:rPr sz="600" spc="45" dirty="0">
                <a:solidFill>
                  <a:prstClr val="black"/>
                </a:solidFill>
                <a:cs typeface="Calibri"/>
              </a:rPr>
              <a:t> </a:t>
            </a:r>
            <a:r>
              <a:rPr sz="600" spc="27" dirty="0">
                <a:solidFill>
                  <a:prstClr val="black"/>
                </a:solidFill>
                <a:cs typeface="Calibri"/>
              </a:rPr>
              <a:t>1,</a:t>
            </a:r>
            <a:r>
              <a:rPr sz="600" spc="45" dirty="0">
                <a:solidFill>
                  <a:prstClr val="black"/>
                </a:solidFill>
                <a:cs typeface="Calibri"/>
              </a:rPr>
              <a:t> </a:t>
            </a:r>
            <a:r>
              <a:rPr sz="600" spc="-9" dirty="0">
                <a:solidFill>
                  <a:prstClr val="black"/>
                </a:solidFill>
                <a:cs typeface="Calibri"/>
              </a:rPr>
              <a:t>September</a:t>
            </a:r>
            <a:r>
              <a:rPr sz="600" spc="45" dirty="0">
                <a:solidFill>
                  <a:prstClr val="black"/>
                </a:solidFill>
                <a:cs typeface="Calibri"/>
              </a:rPr>
              <a:t> </a:t>
            </a:r>
            <a:r>
              <a:rPr sz="600" spc="31" dirty="0">
                <a:solidFill>
                  <a:prstClr val="black"/>
                </a:solidFill>
                <a:cs typeface="Calibri"/>
              </a:rPr>
              <a:t>2013</a:t>
            </a:r>
            <a:r>
              <a:rPr sz="600" spc="45" dirty="0">
                <a:solidFill>
                  <a:prstClr val="black"/>
                </a:solidFill>
                <a:cs typeface="Calibri"/>
              </a:rPr>
              <a:t> </a:t>
            </a:r>
            <a:r>
              <a:rPr sz="600" spc="22" dirty="0">
                <a:solidFill>
                  <a:prstClr val="black"/>
                </a:solidFill>
                <a:cs typeface="Calibri"/>
              </a:rPr>
              <a:t>3–13</a:t>
            </a:r>
            <a:r>
              <a:rPr sz="600" spc="45" dirty="0">
                <a:solidFill>
                  <a:prstClr val="black"/>
                </a:solidFill>
                <a:cs typeface="Calibri"/>
              </a:rPr>
              <a:t> DOI: </a:t>
            </a:r>
            <a:r>
              <a:rPr sz="600" spc="13" dirty="0">
                <a:solidFill>
                  <a:prstClr val="black"/>
                </a:solidFill>
                <a:cs typeface="Calibri"/>
              </a:rPr>
              <a:t>10.1111/fcsr.12034.</a:t>
            </a:r>
            <a:endParaRPr sz="600" dirty="0">
              <a:solidFill>
                <a:prstClr val="black"/>
              </a:solidFill>
              <a:cs typeface="Calibri"/>
            </a:endParaRPr>
          </a:p>
          <a:p>
            <a:pPr marL="215948" indent="-204552" defTabSz="820487">
              <a:buFontTx/>
              <a:buAutoNum type="arabicPeriod"/>
              <a:tabLst>
                <a:tab pos="215948" algn="l"/>
                <a:tab pos="216517" algn="l"/>
              </a:tabLst>
            </a:pPr>
            <a:r>
              <a:rPr sz="600" spc="13" dirty="0">
                <a:solidFill>
                  <a:prstClr val="black"/>
                </a:solidFill>
                <a:cs typeface="Calibri"/>
              </a:rPr>
              <a:t>McCormack </a:t>
            </a:r>
            <a:r>
              <a:rPr sz="600" spc="4" dirty="0">
                <a:solidFill>
                  <a:prstClr val="black"/>
                </a:solidFill>
                <a:cs typeface="Calibri"/>
              </a:rPr>
              <a:t>L, </a:t>
            </a:r>
            <a:r>
              <a:rPr sz="600" dirty="0">
                <a:solidFill>
                  <a:prstClr val="black"/>
                </a:solidFill>
                <a:cs typeface="Calibri"/>
              </a:rPr>
              <a:t>Bann </a:t>
            </a:r>
            <a:r>
              <a:rPr sz="600" spc="67" dirty="0">
                <a:solidFill>
                  <a:prstClr val="black"/>
                </a:solidFill>
                <a:cs typeface="Calibri"/>
              </a:rPr>
              <a:t>C, </a:t>
            </a:r>
            <a:r>
              <a:rPr sz="600" spc="4" dirty="0">
                <a:solidFill>
                  <a:prstClr val="black"/>
                </a:solidFill>
                <a:cs typeface="Calibri"/>
              </a:rPr>
              <a:t>Uhrig J, </a:t>
            </a:r>
            <a:r>
              <a:rPr sz="600" spc="-4" dirty="0">
                <a:solidFill>
                  <a:prstClr val="black"/>
                </a:solidFill>
                <a:cs typeface="Calibri"/>
              </a:rPr>
              <a:t>Berkman </a:t>
            </a:r>
            <a:r>
              <a:rPr sz="600" spc="54" dirty="0">
                <a:solidFill>
                  <a:prstClr val="black"/>
                </a:solidFill>
                <a:cs typeface="Calibri"/>
              </a:rPr>
              <a:t>N </a:t>
            </a:r>
            <a:r>
              <a:rPr sz="600" spc="144" dirty="0">
                <a:solidFill>
                  <a:prstClr val="black"/>
                </a:solidFill>
                <a:cs typeface="Calibri"/>
              </a:rPr>
              <a:t> </a:t>
            </a:r>
            <a:r>
              <a:rPr sz="600" spc="4" dirty="0">
                <a:solidFill>
                  <a:prstClr val="black"/>
                </a:solidFill>
                <a:cs typeface="Calibri"/>
              </a:rPr>
              <a:t>and </a:t>
            </a:r>
            <a:r>
              <a:rPr sz="600" spc="-4" dirty="0">
                <a:solidFill>
                  <a:prstClr val="black"/>
                </a:solidFill>
                <a:cs typeface="Calibri"/>
              </a:rPr>
              <a:t>Rudd </a:t>
            </a:r>
            <a:r>
              <a:rPr sz="600" dirty="0">
                <a:solidFill>
                  <a:prstClr val="black"/>
                </a:solidFill>
                <a:cs typeface="Calibri"/>
              </a:rPr>
              <a:t>R, Health </a:t>
            </a:r>
            <a:r>
              <a:rPr sz="600" spc="-4" dirty="0">
                <a:solidFill>
                  <a:prstClr val="black"/>
                </a:solidFill>
                <a:cs typeface="Calibri"/>
              </a:rPr>
              <a:t>Insurance </a:t>
            </a:r>
            <a:r>
              <a:rPr sz="600" spc="-13" dirty="0">
                <a:solidFill>
                  <a:prstClr val="black"/>
                </a:solidFill>
                <a:cs typeface="Calibri"/>
              </a:rPr>
              <a:t>Literacy  </a:t>
            </a:r>
            <a:r>
              <a:rPr sz="600" spc="-9" dirty="0">
                <a:solidFill>
                  <a:prstClr val="black"/>
                </a:solidFill>
                <a:cs typeface="Calibri"/>
              </a:rPr>
              <a:t>of  </a:t>
            </a:r>
            <a:r>
              <a:rPr sz="600" spc="22" dirty="0">
                <a:solidFill>
                  <a:prstClr val="black"/>
                </a:solidFill>
                <a:cs typeface="Calibri"/>
              </a:rPr>
              <a:t>Older </a:t>
            </a:r>
            <a:r>
              <a:rPr sz="600" spc="-9" dirty="0">
                <a:solidFill>
                  <a:prstClr val="black"/>
                </a:solidFill>
                <a:cs typeface="Calibri"/>
              </a:rPr>
              <a:t>Adults,  </a:t>
            </a:r>
            <a:r>
              <a:rPr sz="600" spc="-4" dirty="0">
                <a:solidFill>
                  <a:prstClr val="black"/>
                </a:solidFill>
                <a:cs typeface="Calibri"/>
              </a:rPr>
              <a:t>The </a:t>
            </a:r>
            <a:r>
              <a:rPr sz="600" dirty="0">
                <a:solidFill>
                  <a:prstClr val="black"/>
                </a:solidFill>
                <a:cs typeface="Calibri"/>
              </a:rPr>
              <a:t>Journal </a:t>
            </a:r>
            <a:r>
              <a:rPr sz="600" spc="-9" dirty="0">
                <a:solidFill>
                  <a:prstClr val="black"/>
                </a:solidFill>
                <a:cs typeface="Calibri"/>
              </a:rPr>
              <a:t>of  </a:t>
            </a:r>
            <a:r>
              <a:rPr sz="600" spc="4" dirty="0">
                <a:solidFill>
                  <a:prstClr val="black"/>
                </a:solidFill>
                <a:cs typeface="Calibri"/>
              </a:rPr>
              <a:t>Consumer </a:t>
            </a:r>
            <a:r>
              <a:rPr sz="600" spc="-9" dirty="0">
                <a:solidFill>
                  <a:prstClr val="black"/>
                </a:solidFill>
                <a:cs typeface="Calibri"/>
              </a:rPr>
              <a:t>Affairs,  </a:t>
            </a:r>
            <a:r>
              <a:rPr sz="600" spc="-4" dirty="0">
                <a:solidFill>
                  <a:prstClr val="black"/>
                </a:solidFill>
                <a:cs typeface="Calibri"/>
              </a:rPr>
              <a:t>Vol. </a:t>
            </a:r>
            <a:r>
              <a:rPr sz="600" spc="27" dirty="0">
                <a:solidFill>
                  <a:prstClr val="black"/>
                </a:solidFill>
                <a:cs typeface="Calibri"/>
              </a:rPr>
              <a:t>43, No. 2, </a:t>
            </a:r>
            <a:r>
              <a:rPr sz="600" spc="4" dirty="0">
                <a:solidFill>
                  <a:prstClr val="black"/>
                </a:solidFill>
                <a:cs typeface="Calibri"/>
              </a:rPr>
              <a:t>p </a:t>
            </a:r>
            <a:r>
              <a:rPr sz="600" spc="27" dirty="0">
                <a:solidFill>
                  <a:prstClr val="black"/>
                </a:solidFill>
                <a:cs typeface="Calibri"/>
              </a:rPr>
              <a:t>223-47, 2009.</a:t>
            </a:r>
            <a:endParaRPr sz="600" dirty="0">
              <a:solidFill>
                <a:prstClr val="black"/>
              </a:solidFill>
              <a:cs typeface="Calibri"/>
            </a:endParaRPr>
          </a:p>
          <a:p>
            <a:pPr marL="215948" marR="4559" indent="-204552" defTabSz="820487">
              <a:buFontTx/>
              <a:buAutoNum type="arabicPeriod"/>
              <a:tabLst>
                <a:tab pos="215948" algn="l"/>
                <a:tab pos="216517" algn="l"/>
              </a:tabLst>
            </a:pPr>
            <a:r>
              <a:rPr sz="600" spc="-9" dirty="0">
                <a:solidFill>
                  <a:prstClr val="black"/>
                </a:solidFill>
                <a:cs typeface="Calibri"/>
              </a:rPr>
              <a:t>Paez </a:t>
            </a:r>
            <a:r>
              <a:rPr sz="600" spc="22" dirty="0">
                <a:solidFill>
                  <a:prstClr val="black"/>
                </a:solidFill>
                <a:cs typeface="Calibri"/>
              </a:rPr>
              <a:t>KA1, </a:t>
            </a:r>
            <a:r>
              <a:rPr sz="600" spc="-4" dirty="0">
                <a:solidFill>
                  <a:prstClr val="black"/>
                </a:solidFill>
                <a:cs typeface="Calibri"/>
              </a:rPr>
              <a:t>Mallery </a:t>
            </a:r>
            <a:r>
              <a:rPr sz="600" spc="45" dirty="0">
                <a:solidFill>
                  <a:prstClr val="black"/>
                </a:solidFill>
                <a:cs typeface="Calibri"/>
              </a:rPr>
              <a:t>CJ, </a:t>
            </a:r>
            <a:r>
              <a:rPr sz="600" spc="9" dirty="0">
                <a:solidFill>
                  <a:prstClr val="black"/>
                </a:solidFill>
                <a:cs typeface="Calibri"/>
              </a:rPr>
              <a:t>Noel </a:t>
            </a:r>
            <a:r>
              <a:rPr sz="600" spc="22" dirty="0">
                <a:solidFill>
                  <a:prstClr val="black"/>
                </a:solidFill>
                <a:cs typeface="Calibri"/>
              </a:rPr>
              <a:t>H, </a:t>
            </a:r>
            <a:r>
              <a:rPr sz="600" dirty="0">
                <a:solidFill>
                  <a:prstClr val="black"/>
                </a:solidFill>
                <a:cs typeface="Calibri"/>
              </a:rPr>
              <a:t>Pugliese </a:t>
            </a:r>
            <a:r>
              <a:rPr sz="600" spc="67" dirty="0">
                <a:solidFill>
                  <a:prstClr val="black"/>
                </a:solidFill>
                <a:cs typeface="Calibri"/>
              </a:rPr>
              <a:t>C, </a:t>
            </a:r>
            <a:r>
              <a:rPr sz="600" dirty="0">
                <a:solidFill>
                  <a:prstClr val="black"/>
                </a:solidFill>
                <a:cs typeface="Calibri"/>
              </a:rPr>
              <a:t>McSorley </a:t>
            </a:r>
            <a:r>
              <a:rPr sz="600" spc="4" dirty="0">
                <a:solidFill>
                  <a:prstClr val="black"/>
                </a:solidFill>
                <a:cs typeface="Calibri"/>
              </a:rPr>
              <a:t>VE, Lucado </a:t>
            </a:r>
            <a:r>
              <a:rPr sz="600" spc="9" dirty="0">
                <a:solidFill>
                  <a:prstClr val="black"/>
                </a:solidFill>
                <a:cs typeface="Calibri"/>
              </a:rPr>
              <a:t>JL, </a:t>
            </a:r>
            <a:r>
              <a:rPr sz="600" spc="22" dirty="0">
                <a:solidFill>
                  <a:prstClr val="black"/>
                </a:solidFill>
                <a:cs typeface="Calibri"/>
              </a:rPr>
              <a:t>Ganachari </a:t>
            </a:r>
            <a:r>
              <a:rPr sz="600" spc="9" dirty="0">
                <a:solidFill>
                  <a:prstClr val="black"/>
                </a:solidFill>
                <a:cs typeface="Calibri"/>
              </a:rPr>
              <a:t>D., </a:t>
            </a:r>
            <a:r>
              <a:rPr sz="600" dirty="0">
                <a:solidFill>
                  <a:prstClr val="black"/>
                </a:solidFill>
                <a:cs typeface="Calibri"/>
              </a:rPr>
              <a:t>Development </a:t>
            </a:r>
            <a:r>
              <a:rPr sz="600" spc="-9" dirty="0">
                <a:solidFill>
                  <a:prstClr val="black"/>
                </a:solidFill>
                <a:cs typeface="Calibri"/>
              </a:rPr>
              <a:t>of </a:t>
            </a:r>
            <a:r>
              <a:rPr sz="600" spc="-22" dirty="0">
                <a:solidFill>
                  <a:prstClr val="black"/>
                </a:solidFill>
                <a:cs typeface="Calibri"/>
              </a:rPr>
              <a:t>the </a:t>
            </a:r>
            <a:r>
              <a:rPr sz="600" dirty="0">
                <a:solidFill>
                  <a:prstClr val="black"/>
                </a:solidFill>
                <a:cs typeface="Calibri"/>
              </a:rPr>
              <a:t>Health </a:t>
            </a:r>
            <a:r>
              <a:rPr sz="600" spc="-4" dirty="0">
                <a:solidFill>
                  <a:prstClr val="black"/>
                </a:solidFill>
                <a:cs typeface="Calibri"/>
              </a:rPr>
              <a:t>Insurance </a:t>
            </a:r>
            <a:r>
              <a:rPr sz="600" spc="-13" dirty="0">
                <a:solidFill>
                  <a:prstClr val="black"/>
                </a:solidFill>
                <a:cs typeface="Calibri"/>
              </a:rPr>
              <a:t>Literacy </a:t>
            </a:r>
            <a:r>
              <a:rPr sz="600" dirty="0">
                <a:solidFill>
                  <a:prstClr val="black"/>
                </a:solidFill>
                <a:cs typeface="Calibri"/>
              </a:rPr>
              <a:t>Measure (HILM): conceptualizing </a:t>
            </a:r>
            <a:r>
              <a:rPr sz="600" spc="4" dirty="0">
                <a:solidFill>
                  <a:prstClr val="black"/>
                </a:solidFill>
                <a:cs typeface="Calibri"/>
              </a:rPr>
              <a:t>and </a:t>
            </a:r>
            <a:r>
              <a:rPr sz="600" dirty="0">
                <a:solidFill>
                  <a:prstClr val="black"/>
                </a:solidFill>
                <a:cs typeface="Calibri"/>
              </a:rPr>
              <a:t>measuring </a:t>
            </a:r>
            <a:r>
              <a:rPr sz="600" spc="-4" dirty="0">
                <a:solidFill>
                  <a:prstClr val="black"/>
                </a:solidFill>
                <a:cs typeface="Calibri"/>
              </a:rPr>
              <a:t>consumer </a:t>
            </a:r>
            <a:r>
              <a:rPr sz="600" spc="-13" dirty="0">
                <a:solidFill>
                  <a:prstClr val="black"/>
                </a:solidFill>
                <a:cs typeface="Calibri"/>
              </a:rPr>
              <a:t>ability </a:t>
            </a:r>
            <a:r>
              <a:rPr sz="600" spc="-22" dirty="0">
                <a:solidFill>
                  <a:prstClr val="black"/>
                </a:solidFill>
                <a:cs typeface="Calibri"/>
              </a:rPr>
              <a:t>to </a:t>
            </a:r>
            <a:r>
              <a:rPr sz="600" dirty="0">
                <a:solidFill>
                  <a:prstClr val="black"/>
                </a:solidFill>
                <a:cs typeface="Calibri"/>
              </a:rPr>
              <a:t>choose </a:t>
            </a:r>
            <a:r>
              <a:rPr sz="600" spc="4" dirty="0">
                <a:solidFill>
                  <a:prstClr val="black"/>
                </a:solidFill>
                <a:cs typeface="Calibri"/>
              </a:rPr>
              <a:t>and </a:t>
            </a:r>
            <a:r>
              <a:rPr sz="600" spc="-4" dirty="0">
                <a:solidFill>
                  <a:prstClr val="black"/>
                </a:solidFill>
                <a:cs typeface="Calibri"/>
              </a:rPr>
              <a:t>use </a:t>
            </a:r>
            <a:r>
              <a:rPr sz="600" spc="-13" dirty="0">
                <a:solidFill>
                  <a:prstClr val="black"/>
                </a:solidFill>
                <a:cs typeface="Calibri"/>
              </a:rPr>
              <a:t>private </a:t>
            </a:r>
            <a:r>
              <a:rPr sz="600" spc="-4" dirty="0">
                <a:solidFill>
                  <a:prstClr val="black"/>
                </a:solidFill>
                <a:cs typeface="Calibri"/>
              </a:rPr>
              <a:t>health </a:t>
            </a:r>
            <a:r>
              <a:rPr sz="600" dirty="0">
                <a:solidFill>
                  <a:prstClr val="black"/>
                </a:solidFill>
                <a:cs typeface="Calibri"/>
              </a:rPr>
              <a:t>insurance,  </a:t>
            </a:r>
            <a:r>
              <a:rPr sz="600" spc="27" dirty="0">
                <a:solidFill>
                  <a:prstClr val="black"/>
                </a:solidFill>
                <a:cs typeface="Calibri"/>
              </a:rPr>
              <a:t>J </a:t>
            </a:r>
            <a:r>
              <a:rPr sz="600" dirty="0">
                <a:solidFill>
                  <a:prstClr val="black"/>
                </a:solidFill>
                <a:cs typeface="Calibri"/>
              </a:rPr>
              <a:t>Health </a:t>
            </a:r>
            <a:r>
              <a:rPr sz="600" spc="13" dirty="0">
                <a:solidFill>
                  <a:prstClr val="black"/>
                </a:solidFill>
                <a:cs typeface="Calibri"/>
              </a:rPr>
              <a:t>Commun. </a:t>
            </a:r>
            <a:r>
              <a:rPr sz="600" spc="31" dirty="0">
                <a:solidFill>
                  <a:prstClr val="black"/>
                </a:solidFill>
                <a:cs typeface="Calibri"/>
              </a:rPr>
              <a:t>2014;19 </a:t>
            </a:r>
            <a:r>
              <a:rPr sz="600" dirty="0">
                <a:solidFill>
                  <a:prstClr val="black"/>
                </a:solidFill>
                <a:cs typeface="Calibri"/>
              </a:rPr>
              <a:t>Suppl </a:t>
            </a:r>
            <a:r>
              <a:rPr sz="600" spc="27" dirty="0">
                <a:solidFill>
                  <a:prstClr val="black"/>
                </a:solidFill>
                <a:cs typeface="Calibri"/>
              </a:rPr>
              <a:t>2:225-39. </a:t>
            </a:r>
            <a:r>
              <a:rPr sz="600" spc="4" dirty="0">
                <a:solidFill>
                  <a:prstClr val="black"/>
                </a:solidFill>
                <a:cs typeface="Calibri"/>
              </a:rPr>
              <a:t>doi: </a:t>
            </a:r>
            <a:r>
              <a:rPr sz="600" spc="45" dirty="0">
                <a:solidFill>
                  <a:prstClr val="black"/>
                </a:solidFill>
                <a:cs typeface="Calibri"/>
              </a:rPr>
              <a:t> </a:t>
            </a:r>
            <a:r>
              <a:rPr sz="600" spc="27" dirty="0">
                <a:solidFill>
                  <a:prstClr val="black"/>
                </a:solidFill>
                <a:cs typeface="Calibri"/>
              </a:rPr>
              <a:t>10.1080/10810730.2014.936568.</a:t>
            </a:r>
            <a:endParaRPr sz="600" dirty="0">
              <a:solidFill>
                <a:prstClr val="black"/>
              </a:solidFill>
              <a:cs typeface="Calibri"/>
            </a:endParaRPr>
          </a:p>
          <a:p>
            <a:pPr marL="215948" indent="-204552" defTabSz="820487">
              <a:buFontTx/>
              <a:buAutoNum type="arabicPeriod"/>
              <a:tabLst>
                <a:tab pos="215948" algn="l"/>
                <a:tab pos="216517" algn="l"/>
              </a:tabLst>
            </a:pPr>
            <a:r>
              <a:rPr sz="600" spc="13" dirty="0">
                <a:solidFill>
                  <a:prstClr val="black"/>
                </a:solidFill>
                <a:cs typeface="Calibri"/>
              </a:rPr>
              <a:t>Haun </a:t>
            </a:r>
            <a:r>
              <a:rPr sz="600" spc="22" dirty="0">
                <a:solidFill>
                  <a:prstClr val="black"/>
                </a:solidFill>
                <a:cs typeface="Calibri"/>
              </a:rPr>
              <a:t>JN, </a:t>
            </a:r>
            <a:r>
              <a:rPr sz="600" spc="-18" dirty="0">
                <a:solidFill>
                  <a:prstClr val="black"/>
                </a:solidFill>
                <a:cs typeface="Calibri"/>
              </a:rPr>
              <a:t>Patel  </a:t>
            </a:r>
            <a:r>
              <a:rPr sz="600" spc="22" dirty="0">
                <a:solidFill>
                  <a:prstClr val="black"/>
                </a:solidFill>
                <a:cs typeface="Calibri"/>
              </a:rPr>
              <a:t>NR, </a:t>
            </a:r>
            <a:r>
              <a:rPr sz="600" spc="-4" dirty="0">
                <a:solidFill>
                  <a:prstClr val="black"/>
                </a:solidFill>
                <a:cs typeface="Calibri"/>
              </a:rPr>
              <a:t>French  </a:t>
            </a:r>
            <a:r>
              <a:rPr sz="600" spc="22" dirty="0">
                <a:solidFill>
                  <a:prstClr val="black"/>
                </a:solidFill>
                <a:cs typeface="Calibri"/>
              </a:rPr>
              <a:t>DD, </a:t>
            </a:r>
            <a:r>
              <a:rPr sz="600" spc="13" dirty="0">
                <a:solidFill>
                  <a:prstClr val="black"/>
                </a:solidFill>
                <a:cs typeface="Calibri"/>
              </a:rPr>
              <a:t>Campbell, </a:t>
            </a:r>
            <a:r>
              <a:rPr sz="600" dirty="0">
                <a:solidFill>
                  <a:prstClr val="black"/>
                </a:solidFill>
                <a:cs typeface="Calibri"/>
              </a:rPr>
              <a:t>RR, Bradham, </a:t>
            </a:r>
            <a:r>
              <a:rPr sz="600" spc="22" dirty="0">
                <a:solidFill>
                  <a:prstClr val="black"/>
                </a:solidFill>
                <a:cs typeface="Calibri"/>
              </a:rPr>
              <a:t>DD, </a:t>
            </a:r>
            <a:r>
              <a:rPr sz="600" dirty="0">
                <a:solidFill>
                  <a:prstClr val="black"/>
                </a:solidFill>
                <a:cs typeface="Calibri"/>
              </a:rPr>
              <a:t>Lapcevic WA, </a:t>
            </a:r>
            <a:r>
              <a:rPr sz="600" spc="27" dirty="0">
                <a:solidFill>
                  <a:prstClr val="black"/>
                </a:solidFill>
                <a:cs typeface="Calibri"/>
              </a:rPr>
              <a:t>BMC </a:t>
            </a:r>
            <a:r>
              <a:rPr sz="600" dirty="0">
                <a:solidFill>
                  <a:prstClr val="black"/>
                </a:solidFill>
                <a:cs typeface="Calibri"/>
              </a:rPr>
              <a:t>Health </a:t>
            </a:r>
            <a:r>
              <a:rPr sz="600" spc="-4" dirty="0">
                <a:solidFill>
                  <a:prstClr val="black"/>
                </a:solidFill>
                <a:cs typeface="Calibri"/>
              </a:rPr>
              <a:t>Services  Research  </a:t>
            </a:r>
            <a:r>
              <a:rPr sz="600" spc="22" dirty="0">
                <a:solidFill>
                  <a:prstClr val="black"/>
                </a:solidFill>
                <a:cs typeface="Calibri"/>
              </a:rPr>
              <a:t>(2015) </a:t>
            </a:r>
            <a:r>
              <a:rPr sz="600" spc="27" dirty="0">
                <a:solidFill>
                  <a:prstClr val="black"/>
                </a:solidFill>
                <a:cs typeface="Calibri"/>
              </a:rPr>
              <a:t>15:249, </a:t>
            </a:r>
            <a:r>
              <a:rPr sz="600" spc="54" dirty="0">
                <a:solidFill>
                  <a:prstClr val="black"/>
                </a:solidFill>
                <a:cs typeface="Calibri"/>
              </a:rPr>
              <a:t>DOI</a:t>
            </a:r>
            <a:r>
              <a:rPr sz="600" spc="139" dirty="0">
                <a:solidFill>
                  <a:prstClr val="black"/>
                </a:solidFill>
                <a:cs typeface="Calibri"/>
              </a:rPr>
              <a:t> </a:t>
            </a:r>
            <a:r>
              <a:rPr sz="600" spc="22" dirty="0">
                <a:solidFill>
                  <a:prstClr val="black"/>
                </a:solidFill>
                <a:cs typeface="Calibri"/>
              </a:rPr>
              <a:t>10.1186/s12913-015-0887-z</a:t>
            </a:r>
            <a:endParaRPr sz="600" dirty="0">
              <a:solidFill>
                <a:prstClr val="black"/>
              </a:solidFill>
              <a:cs typeface="Calibri"/>
            </a:endParaRPr>
          </a:p>
        </p:txBody>
      </p:sp>
    </p:spTree>
    <p:extLst>
      <p:ext uri="{BB962C8B-B14F-4D97-AF65-F5344CB8AC3E}">
        <p14:creationId xmlns:p14="http://schemas.microsoft.com/office/powerpoint/2010/main" val="253081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EA68EA-A2F4-48A6-9D09-5F4A7656403E}"/>
              </a:ext>
            </a:extLst>
          </p:cNvPr>
          <p:cNvSpPr>
            <a:spLocks noGrp="1"/>
          </p:cNvSpPr>
          <p:nvPr>
            <p:ph type="title"/>
          </p:nvPr>
        </p:nvSpPr>
        <p:spPr>
          <a:xfrm>
            <a:off x="628650" y="365127"/>
            <a:ext cx="7886700" cy="669195"/>
          </a:xfrm>
        </p:spPr>
        <p:txBody>
          <a:bodyPr>
            <a:normAutofit fontScale="90000"/>
          </a:bodyPr>
          <a:lstStyle/>
          <a:p>
            <a:pPr algn="ctr"/>
            <a:r>
              <a:rPr lang="en-US" b="1" dirty="0">
                <a:solidFill>
                  <a:srgbClr val="C00000"/>
                </a:solidFill>
              </a:rPr>
              <a:t>References</a:t>
            </a:r>
          </a:p>
        </p:txBody>
      </p:sp>
      <p:sp>
        <p:nvSpPr>
          <p:cNvPr id="3" name="Content Placeholder 2">
            <a:extLst>
              <a:ext uri="{FF2B5EF4-FFF2-40B4-BE49-F238E27FC236}">
                <a16:creationId xmlns:a16="http://schemas.microsoft.com/office/drawing/2014/main" xmlns="" id="{89C581E4-B348-4CBB-A1B9-D58FE49D3C72}"/>
              </a:ext>
            </a:extLst>
          </p:cNvPr>
          <p:cNvSpPr>
            <a:spLocks noGrp="1"/>
          </p:cNvSpPr>
          <p:nvPr>
            <p:ph idx="1"/>
          </p:nvPr>
        </p:nvSpPr>
        <p:spPr>
          <a:xfrm>
            <a:off x="300626" y="1034321"/>
            <a:ext cx="8467594" cy="5142642"/>
          </a:xfrm>
        </p:spPr>
        <p:txBody>
          <a:bodyPr>
            <a:noAutofit/>
          </a:bodyPr>
          <a:lstStyle/>
          <a:p>
            <a:pPr marL="514290" indent="-514290">
              <a:buFont typeface="+mj-lt"/>
              <a:buAutoNum type="arabicPeriod"/>
            </a:pPr>
            <a:r>
              <a:rPr lang="en-US" sz="1800" dirty="0"/>
              <a:t>Brown V, Russell M, Ginter A, Braun B, Little L </a:t>
            </a:r>
            <a:r>
              <a:rPr lang="en-US" sz="1800" dirty="0" err="1"/>
              <a:t>Pippidi</a:t>
            </a:r>
            <a:r>
              <a:rPr lang="en-US" sz="1800" dirty="0"/>
              <a:t> M, McCoy T, Smart Choice Health Insurance © - Interdisciplinary Program to enhance Health Insurance Literacy, Health Promotion Practice March 2016 Vol. 17, No. (2) 209–216 </a:t>
            </a:r>
            <a:r>
              <a:rPr lang="en-US" sz="1800" dirty="0" err="1"/>
              <a:t>DOI</a:t>
            </a:r>
            <a:r>
              <a:rPr lang="en-US" sz="1800" dirty="0"/>
              <a:t>: 10.1177/1524839915620393.</a:t>
            </a:r>
          </a:p>
          <a:p>
            <a:pPr marL="514290" indent="-514290">
              <a:buFont typeface="+mj-lt"/>
              <a:buAutoNum type="arabicPeriod"/>
            </a:pPr>
            <a:r>
              <a:rPr lang="en-US" sz="1800" dirty="0" err="1"/>
              <a:t>Bartholomae</a:t>
            </a:r>
            <a:r>
              <a:rPr lang="en-US" sz="1800" dirty="0"/>
              <a:t> S, Russell MB, Braun B, McCoy T, Building Health Insurance Literacy: Evidence from the Smart Choice Health </a:t>
            </a:r>
            <a:r>
              <a:rPr lang="en-US" sz="1800" dirty="0" err="1"/>
              <a:t>InsuranceTM</a:t>
            </a:r>
            <a:r>
              <a:rPr lang="en-US" sz="1800" dirty="0"/>
              <a:t> Program, J Fam Econ </a:t>
            </a:r>
            <a:r>
              <a:rPr lang="en-US" sz="1800" dirty="0" err="1"/>
              <a:t>Iss</a:t>
            </a:r>
            <a:r>
              <a:rPr lang="en-US" sz="1800" dirty="0"/>
              <a:t> (2016) 37:140–155 </a:t>
            </a:r>
            <a:r>
              <a:rPr lang="en-US" sz="1800" dirty="0" err="1"/>
              <a:t>DOI</a:t>
            </a:r>
            <a:r>
              <a:rPr lang="en-US" sz="1800" dirty="0"/>
              <a:t> 10.1007/s10834-016-9482-7.  </a:t>
            </a:r>
          </a:p>
          <a:p>
            <a:pPr marL="514290" indent="-514290">
              <a:buFont typeface="+mj-lt"/>
              <a:buAutoNum type="arabicPeriod"/>
            </a:pPr>
            <a:r>
              <a:rPr lang="en-US" sz="1800" dirty="0"/>
              <a:t>Kim J, Braun B and Williams AD, Understanding Health Insurance Literacy: A Literature Review , Family and Consumer Sciences Research Journal, Vol. 42, No. 1, September 2013 3–13 </a:t>
            </a:r>
            <a:r>
              <a:rPr lang="en-US" sz="1800" dirty="0" err="1"/>
              <a:t>DOI</a:t>
            </a:r>
            <a:r>
              <a:rPr lang="en-US" sz="1800" dirty="0"/>
              <a:t>: 10.1111/fcsr.12034.</a:t>
            </a:r>
          </a:p>
          <a:p>
            <a:pPr marL="514290" indent="-514290">
              <a:buFont typeface="+mj-lt"/>
              <a:buAutoNum type="arabicPeriod"/>
            </a:pPr>
            <a:r>
              <a:rPr lang="en-US" sz="1800" dirty="0"/>
              <a:t>McCormack L, Bann C, </a:t>
            </a:r>
            <a:r>
              <a:rPr lang="en-US" sz="1800" dirty="0" err="1"/>
              <a:t>Uhrig</a:t>
            </a:r>
            <a:r>
              <a:rPr lang="en-US" sz="1800" dirty="0"/>
              <a:t> J, Berkman N and Rudd R, Health Insurance Literacy of Older Adults, The Journal of Consumer Affairs, Vol. 43, No. 2, p 223-47, 2009.</a:t>
            </a:r>
          </a:p>
          <a:p>
            <a:pPr marL="514290" indent="-514290">
              <a:buFont typeface="+mj-lt"/>
              <a:buAutoNum type="arabicPeriod"/>
            </a:pPr>
            <a:r>
              <a:rPr lang="en-US" sz="1800" dirty="0" err="1"/>
              <a:t>Paez</a:t>
            </a:r>
            <a:r>
              <a:rPr lang="en-US" sz="1800" dirty="0"/>
              <a:t> KA</a:t>
            </a:r>
            <a:r>
              <a:rPr lang="en-US" sz="1800" baseline="30000" dirty="0"/>
              <a:t>1</a:t>
            </a:r>
            <a:r>
              <a:rPr lang="en-US" sz="1800" dirty="0"/>
              <a:t>,  Mallery CJ, Noel H, Pugliese C, </a:t>
            </a:r>
            <a:r>
              <a:rPr lang="en-US" sz="1800" dirty="0" err="1"/>
              <a:t>McSorley</a:t>
            </a:r>
            <a:r>
              <a:rPr lang="en-US" sz="1800" dirty="0"/>
              <a:t> </a:t>
            </a:r>
            <a:r>
              <a:rPr lang="en-US" sz="1800" dirty="0" err="1"/>
              <a:t>VE</a:t>
            </a:r>
            <a:r>
              <a:rPr lang="en-US" sz="1800" dirty="0"/>
              <a:t>, Lucado </a:t>
            </a:r>
            <a:r>
              <a:rPr lang="en-US" sz="1800" dirty="0" err="1"/>
              <a:t>JL</a:t>
            </a:r>
            <a:r>
              <a:rPr lang="en-US" sz="1800" dirty="0"/>
              <a:t>, </a:t>
            </a:r>
            <a:r>
              <a:rPr lang="en-US" sz="1800" dirty="0" err="1"/>
              <a:t>Ganachari</a:t>
            </a:r>
            <a:r>
              <a:rPr lang="en-US" sz="1800" dirty="0"/>
              <a:t> D., Development of the Health Insurance Literacy Measure (</a:t>
            </a:r>
            <a:r>
              <a:rPr lang="en-US" sz="1800" dirty="0" err="1"/>
              <a:t>HILM</a:t>
            </a:r>
            <a:r>
              <a:rPr lang="en-US" sz="1800" dirty="0"/>
              <a:t>): conceptualizing and measuring consumer ability to choose and use private health insurance, J Health </a:t>
            </a:r>
            <a:r>
              <a:rPr lang="en-US" sz="1800" dirty="0" err="1"/>
              <a:t>Commun</a:t>
            </a:r>
            <a:r>
              <a:rPr lang="en-US" sz="1800" dirty="0"/>
              <a:t>. 2014;19 </a:t>
            </a:r>
            <a:r>
              <a:rPr lang="en-US" sz="1800" dirty="0" err="1"/>
              <a:t>Suppl</a:t>
            </a:r>
            <a:r>
              <a:rPr lang="en-US" sz="1800" dirty="0"/>
              <a:t> 2:225-39. </a:t>
            </a:r>
            <a:r>
              <a:rPr lang="en-US" sz="1800" dirty="0" err="1"/>
              <a:t>doi</a:t>
            </a:r>
            <a:r>
              <a:rPr lang="en-US" sz="1800" dirty="0"/>
              <a:t>: 10.1080/10810730.2014.936568.</a:t>
            </a:r>
          </a:p>
          <a:p>
            <a:pPr marL="514290" indent="-514290">
              <a:buFont typeface="+mj-lt"/>
              <a:buAutoNum type="arabicPeriod"/>
            </a:pPr>
            <a:r>
              <a:rPr lang="en-US" sz="1800" dirty="0"/>
              <a:t>Haun </a:t>
            </a:r>
            <a:r>
              <a:rPr lang="en-US" sz="1800" dirty="0" err="1"/>
              <a:t>JN</a:t>
            </a:r>
            <a:r>
              <a:rPr lang="en-US" sz="1800" dirty="0"/>
              <a:t>, Patel NR, French DD, Campbell, RR, Bradham, DD, </a:t>
            </a:r>
            <a:r>
              <a:rPr lang="en-US" sz="1800" dirty="0" err="1"/>
              <a:t>Lapcevic</a:t>
            </a:r>
            <a:r>
              <a:rPr lang="en-US" sz="1800" dirty="0"/>
              <a:t> WA, BMC Health Services Research (2015) 15:249, </a:t>
            </a:r>
            <a:r>
              <a:rPr lang="en-US" sz="1800" dirty="0" err="1"/>
              <a:t>DOI</a:t>
            </a:r>
            <a:r>
              <a:rPr lang="en-US" sz="1800" dirty="0"/>
              <a:t> 10.1186/s12913-015-0887-z</a:t>
            </a:r>
          </a:p>
        </p:txBody>
      </p:sp>
    </p:spTree>
    <p:extLst>
      <p:ext uri="{BB962C8B-B14F-4D97-AF65-F5344CB8AC3E}">
        <p14:creationId xmlns:p14="http://schemas.microsoft.com/office/powerpoint/2010/main" val="6801758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126</TotalTime>
  <Words>1141</Words>
  <Application>Microsoft Office PowerPoint</Application>
  <PresentationFormat>On-screen Show (4:3)</PresentationFormat>
  <Paragraphs>65</Paragraphs>
  <Slides>5</Slides>
  <Notes>5</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Office Theme</vt:lpstr>
      <vt:lpstr>1_Office Theme</vt:lpstr>
      <vt:lpstr>What do the Terms in Health Insurance Mean for Patients’ Cost of Care</vt:lpstr>
      <vt:lpstr>Health Insurance Terms can be confusing, resulting in Patients avoiding recommended care</vt:lpstr>
      <vt:lpstr>Several “Cost-Sharing” mechanisms are placed into health financing to accomplish these objectives.  Unfortunately, several terms are used that are confusing. </vt:lpstr>
      <vt:lpstr>PowerPoint Presentation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Douglas D Bradham</dc:creator>
  <cp:lastModifiedBy>Corey Erb</cp:lastModifiedBy>
  <cp:revision>24</cp:revision>
  <dcterms:created xsi:type="dcterms:W3CDTF">2017-09-20T12:17:34Z</dcterms:created>
  <dcterms:modified xsi:type="dcterms:W3CDTF">2018-05-23T13:25:53Z</dcterms:modified>
</cp:coreProperties>
</file>