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B99792-8BE8-A8EB-BE8D-E41AC500DBBB}" name="Noel Dufrene" initials="ND" userId="S::ndufrene@migrantclinician.org::131c83a1-d70b-4f56-8487-a9b39281de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4"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8"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9" clrIdx="4">
    <p:extLst>
      <p:ext uri="{19B8F6BF-5375-455C-9EA6-DF929625EA0E}">
        <p15:presenceInfo xmlns:p15="http://schemas.microsoft.com/office/powerpoint/2012/main" userId="S::aliebman@migrantclinician.org::59da9bd5-3b01-4476-8a94-d6cba23d62c0" providerId="AD"/>
      </p:ext>
    </p:extLst>
  </p:cmAuthor>
  <p:cmAuthor id="6" name="Claire Hutkins Seda" initials="CS" lastIdx="6" clrIdx="5">
    <p:extLst>
      <p:ext uri="{19B8F6BF-5375-455C-9EA6-DF929625EA0E}">
        <p15:presenceInfo xmlns:p15="http://schemas.microsoft.com/office/powerpoint/2012/main" userId="S::cseda@migrantclinician.org::178ef2c6-c3c1-4c44-a37d-ea93e29fa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299"/>
    <a:srgbClr val="E88B0E"/>
    <a:srgbClr val="F29D2C"/>
    <a:srgbClr val="FFFFFF"/>
    <a:srgbClr val="319997"/>
    <a:srgbClr val="FFD243"/>
    <a:srgbClr val="549FEA"/>
    <a:srgbClr val="2F3492"/>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8E8C6-D542-640F-D84A-C63E02D9AAAD}" v="442" dt="2022-01-05T16:50:08.468"/>
    <p1510:client id="{7E3BCE66-9FE8-428D-1BD5-E29632BB0741}" v="718" dt="2022-03-21T18:14:51.480"/>
    <p1510:client id="{89F7C10F-A774-E4A6-F0BE-6A557C1846B0}" v="46" dt="2021-12-20T21:52:37.236"/>
    <p1510:client id="{8F6830D2-BEDA-6183-7E7F-5013B3DC3F43}" v="36" dt="2021-12-23T18:14:42.293"/>
    <p1510:client id="{9BD7797C-6763-A764-6AD7-138C5A2C8730}" v="3" dt="2021-12-21T19:39:57.732"/>
    <p1510:client id="{9F1C8109-F25C-3E78-46DF-DB127D8EEE83}" v="1" dt="2022-01-22T06:16:22.819"/>
    <p1510:client id="{AFBAC080-8C73-469D-BD7D-DEE58E0CC026}" v="20" dt="2021-12-21T19:41:06.501"/>
    <p1510:client id="{F1EE92FE-F290-28F0-8F36-5EF6F999098F}" v="22" dt="2022-01-06T20:15:53.780"/>
    <p1510:client id="{F71AB226-49F1-91DF-C672-FFA41A11475D}" v="80" dt="2021-12-21T19:15:55.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508" y="44"/>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3/23/2022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4362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3/23/2022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8.pn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2.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Qr code&#10;&#10;Description automatically generated">
            <a:extLst>
              <a:ext uri="{FF2B5EF4-FFF2-40B4-BE49-F238E27FC236}">
                <a16:creationId xmlns:a16="http://schemas.microsoft.com/office/drawing/2014/main" id="{C34F04C6-01FD-45B9-8194-F862CFA08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261" y="6410795"/>
            <a:ext cx="712058" cy="712056"/>
          </a:xfrm>
          <a:prstGeom prst="rect">
            <a:avLst/>
          </a:prstGeom>
        </p:spPr>
      </p:pic>
      <p:pic>
        <p:nvPicPr>
          <p:cNvPr id="2" name="Picture 1">
            <a:extLst>
              <a:ext uri="{FF2B5EF4-FFF2-40B4-BE49-F238E27FC236}">
                <a16:creationId xmlns:a16="http://schemas.microsoft.com/office/drawing/2014/main" id="{4E75245D-36C4-4F32-B070-AACB17522144}"/>
              </a:ext>
            </a:extLst>
          </p:cNvPr>
          <p:cNvPicPr>
            <a:picLocks noChangeAspect="1"/>
          </p:cNvPicPr>
          <p:nvPr/>
        </p:nvPicPr>
        <p:blipFill>
          <a:blip r:embed="rId4"/>
          <a:stretch>
            <a:fillRect/>
          </a:stretch>
        </p:blipFill>
        <p:spPr>
          <a:xfrm>
            <a:off x="6687275" y="0"/>
            <a:ext cx="3371380" cy="4560203"/>
          </a:xfrm>
          <a:prstGeom prst="rect">
            <a:avLst/>
          </a:prstGeom>
        </p:spPr>
      </p:pic>
      <p:pic>
        <p:nvPicPr>
          <p:cNvPr id="41" name="Picture 40" descr="A picture containing doll, vector graphics&#10;&#10;Description automatically generated">
            <a:extLst>
              <a:ext uri="{FF2B5EF4-FFF2-40B4-BE49-F238E27FC236}">
                <a16:creationId xmlns:a16="http://schemas.microsoft.com/office/drawing/2014/main" id="{1806B1C9-5D71-4324-84DC-05D1A1033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258" y="267814"/>
            <a:ext cx="2988023" cy="4342202"/>
          </a:xfrm>
          <a:prstGeom prst="rect">
            <a:avLst/>
          </a:prstGeom>
        </p:spPr>
      </p:pic>
      <p:pic>
        <p:nvPicPr>
          <p:cNvPr id="8" name="Picture 7">
            <a:extLst>
              <a:ext uri="{FF2B5EF4-FFF2-40B4-BE49-F238E27FC236}">
                <a16:creationId xmlns:a16="http://schemas.microsoft.com/office/drawing/2014/main" id="{C5890165-332A-4C91-946D-B83186D21132}"/>
              </a:ext>
            </a:extLst>
          </p:cNvPr>
          <p:cNvPicPr>
            <a:picLocks noChangeAspect="1"/>
          </p:cNvPicPr>
          <p:nvPr/>
        </p:nvPicPr>
        <p:blipFill>
          <a:blip r:embed="rId6"/>
          <a:stretch>
            <a:fillRect/>
          </a:stretch>
        </p:blipFill>
        <p:spPr>
          <a:xfrm>
            <a:off x="6601441" y="3937360"/>
            <a:ext cx="3596952" cy="3865199"/>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2"/>
            <a:ext cx="3373712" cy="821074"/>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6A2A665-5AAE-4FD9-AF6A-A2F5AE72E475}"/>
              </a:ext>
            </a:extLst>
          </p:cNvPr>
          <p:cNvGrpSpPr/>
          <p:nvPr/>
        </p:nvGrpSpPr>
        <p:grpSpPr>
          <a:xfrm>
            <a:off x="7204214" y="5828917"/>
            <a:ext cx="2334057" cy="1254725"/>
            <a:chOff x="7204214" y="5906241"/>
            <a:chExt cx="2334057" cy="1254725"/>
          </a:xfrm>
        </p:grpSpPr>
        <p:sp>
          <p:nvSpPr>
            <p:cNvPr id="10" name="TextBox 9">
              <a:extLst>
                <a:ext uri="{FF2B5EF4-FFF2-40B4-BE49-F238E27FC236}">
                  <a16:creationId xmlns:a16="http://schemas.microsoft.com/office/drawing/2014/main" id="{1A5F4A01-344D-4EE3-A0A1-9301F64A6BB1}"/>
                </a:ext>
              </a:extLst>
            </p:cNvPr>
            <p:cNvSpPr txBox="1"/>
            <p:nvPr/>
          </p:nvSpPr>
          <p:spPr>
            <a:xfrm>
              <a:off x="7287073" y="5973364"/>
              <a:ext cx="2168338" cy="1132618"/>
            </a:xfrm>
            <a:prstGeom prst="rect">
              <a:avLst/>
            </a:prstGeom>
            <a:noFill/>
          </p:spPr>
          <p:txBody>
            <a:bodyPr wrap="square" lIns="91440" tIns="45720" rIns="91440" bIns="45720" rtlCol="0" anchor="t">
              <a:spAutoFit/>
            </a:bodyPr>
            <a:lstStyle/>
            <a:p>
              <a:pPr marL="285750" indent="-285750">
                <a:lnSpc>
                  <a:spcPct val="90000"/>
                </a:lnSpc>
                <a:spcAft>
                  <a:spcPts val="400"/>
                </a:spcAft>
                <a:buClr>
                  <a:srgbClr val="FFC000"/>
                </a:buClr>
                <a:buFont typeface="Wingdings,Sans-Serif" panose="05000000000000000000" pitchFamily="2" charset="2"/>
                <a:buChar char="ü"/>
              </a:pPr>
              <a:r>
                <a:rPr lang="en-US" sz="1600" b="1">
                  <a:solidFill>
                    <a:schemeClr val="bg1"/>
                  </a:solidFill>
                  <a:ea typeface="+mn-lt"/>
                  <a:cs typeface="+mn-lt"/>
                </a:rPr>
                <a:t>GET VACCINATED!</a:t>
              </a:r>
              <a:endParaRPr lang="en-US" sz="1600">
                <a:solidFill>
                  <a:schemeClr val="bg1"/>
                </a:solidFill>
                <a:ea typeface="+mn-lt"/>
                <a:cs typeface="+mn-lt"/>
              </a:endParaRPr>
            </a:p>
            <a:p>
              <a:pPr marL="285750" indent="-285750">
                <a:lnSpc>
                  <a:spcPct val="90000"/>
                </a:lnSpc>
                <a:spcAft>
                  <a:spcPts val="400"/>
                </a:spcAft>
                <a:buClr>
                  <a:srgbClr val="FFC000"/>
                </a:buClr>
                <a:buFont typeface="Wingdings" panose="05000000000000000000" pitchFamily="2" charset="2"/>
                <a:buChar char="ü"/>
              </a:pPr>
              <a:r>
                <a:rPr lang="en-US" sz="1600" b="1">
                  <a:solidFill>
                    <a:schemeClr val="bg1"/>
                  </a:solidFill>
                  <a:cs typeface="Calibri"/>
                </a:rPr>
                <a:t>Wear a mask</a:t>
              </a:r>
              <a:endParaRPr lang="en-US">
                <a:solidFill>
                  <a:schemeClr val="bg1"/>
                </a:solidFill>
              </a:endParaRPr>
            </a:p>
            <a:p>
              <a:pPr marL="285750" indent="-285750">
                <a:lnSpc>
                  <a:spcPct val="90000"/>
                </a:lnSpc>
                <a:spcAft>
                  <a:spcPts val="400"/>
                </a:spcAft>
                <a:buClr>
                  <a:srgbClr val="FFC000"/>
                </a:buClr>
                <a:buFont typeface="Wingdings" panose="05000000000000000000" pitchFamily="2" charset="2"/>
                <a:buChar char="ü"/>
              </a:pPr>
              <a:r>
                <a:rPr lang="en-US" sz="1600" b="1">
                  <a:solidFill>
                    <a:schemeClr val="bg1"/>
                  </a:solidFill>
                </a:rPr>
                <a:t>Social distancing</a:t>
              </a:r>
              <a:endParaRPr lang="en-US" sz="1600" b="1">
                <a:solidFill>
                  <a:schemeClr val="bg1"/>
                </a:solidFill>
                <a:cs typeface="Calibri"/>
              </a:endParaRPr>
            </a:p>
            <a:p>
              <a:pPr marL="285750" indent="-285750">
                <a:lnSpc>
                  <a:spcPct val="90000"/>
                </a:lnSpc>
                <a:spcAft>
                  <a:spcPts val="400"/>
                </a:spcAft>
                <a:buClr>
                  <a:srgbClr val="FFC000"/>
                </a:buClr>
                <a:buFont typeface="Wingdings" panose="05000000000000000000" pitchFamily="2" charset="2"/>
                <a:buChar char="ü"/>
              </a:pPr>
              <a:r>
                <a:rPr lang="en-US" sz="1600" b="1">
                  <a:solidFill>
                    <a:schemeClr val="bg1"/>
                  </a:solidFill>
                </a:rPr>
                <a:t>Wash your hands</a:t>
              </a:r>
              <a:endParaRPr lang="en-US">
                <a:solidFill>
                  <a:schemeClr val="bg1"/>
                </a:solidFill>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04214" y="5906241"/>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04214" y="7160966"/>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B8E400-F5C5-42FB-988E-939361ED1137}"/>
              </a:ext>
            </a:extLst>
          </p:cNvPr>
          <p:cNvSpPr txBox="1"/>
          <p:nvPr/>
        </p:nvSpPr>
        <p:spPr>
          <a:xfrm>
            <a:off x="3692906" y="233321"/>
            <a:ext cx="2613513" cy="498598"/>
          </a:xfrm>
          <a:prstGeom prst="rect">
            <a:avLst/>
          </a:prstGeom>
          <a:noFill/>
        </p:spPr>
        <p:txBody>
          <a:bodyPr wrap="square" lIns="0" tIns="0" rIns="0" bIns="0" rtlCol="0" anchor="t">
            <a:spAutoFit/>
          </a:bodyPr>
          <a:lstStyle/>
          <a:p>
            <a:pPr algn="ctr">
              <a:lnSpc>
                <a:spcPct val="90000"/>
              </a:lnSpc>
              <a:spcAft>
                <a:spcPts val="600"/>
              </a:spcAft>
            </a:pPr>
            <a:r>
              <a:rPr lang="es-ES" b="1">
                <a:solidFill>
                  <a:schemeClr val="bg1"/>
                </a:solidFill>
              </a:rPr>
              <a:t>HOW CAN I GET MY CHILD A COVID-19 VACCINE?</a:t>
            </a:r>
            <a:endParaRPr lang="es-ES">
              <a:solidFill>
                <a:schemeClr val="bg1"/>
              </a:solidFill>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16152" y="956836"/>
            <a:ext cx="2895669" cy="3344505"/>
          </a:xfrm>
          <a:prstGeom prst="rect">
            <a:avLst/>
          </a:prstGeom>
          <a:noFill/>
        </p:spPr>
        <p:txBody>
          <a:bodyPr wrap="square" lIns="0" tIns="0" rIns="0" bIns="0" rtlCol="0" anchor="t">
            <a:spAutoFit/>
          </a:bodyPr>
          <a:lstStyle/>
          <a:p>
            <a:pPr marL="171450" indent="-171450">
              <a:spcAft>
                <a:spcPts val="800"/>
              </a:spcAft>
              <a:buClr>
                <a:srgbClr val="E88B0E"/>
              </a:buClr>
              <a:buSzPct val="130000"/>
              <a:buFont typeface="Wingdings" panose="05000000000000000000" pitchFamily="2" charset="2"/>
              <a:buChar char="ü"/>
            </a:pPr>
            <a:r>
              <a:rPr lang="en-US" sz="1150" b="1">
                <a:ea typeface="+mn-lt"/>
                <a:cs typeface="+mn-lt"/>
              </a:rPr>
              <a:t>Contact your local health department to make an appointment </a:t>
            </a:r>
            <a:r>
              <a:rPr lang="en-US" sz="1150">
                <a:ea typeface="+mn-lt"/>
                <a:cs typeface="+mn-lt"/>
              </a:rPr>
              <a:t>or ask them where mobile vaccine clinics are located.</a:t>
            </a:r>
            <a:endParaRPr lang="en-US" sz="1150"/>
          </a:p>
          <a:p>
            <a:pPr marL="171450" indent="-171450">
              <a:spcAft>
                <a:spcPts val="800"/>
              </a:spcAft>
              <a:buClr>
                <a:srgbClr val="E88B0E"/>
              </a:buClr>
              <a:buSzPct val="130000"/>
              <a:buFont typeface="Wingdings" panose="05000000000000000000" pitchFamily="2" charset="2"/>
              <a:buChar char="ü"/>
            </a:pPr>
            <a:r>
              <a:rPr lang="en-US" sz="1150" b="1">
                <a:ea typeface="+mn-lt"/>
                <a:cs typeface="+mn-lt"/>
              </a:rPr>
              <a:t>Contact your local community health center to make an appointment</a:t>
            </a:r>
            <a:r>
              <a:rPr lang="en-US" sz="1150">
                <a:ea typeface="+mn-lt"/>
                <a:cs typeface="+mn-lt"/>
              </a:rPr>
              <a:t>.</a:t>
            </a:r>
            <a:endParaRPr lang="en-US" sz="1150"/>
          </a:p>
          <a:p>
            <a:pPr marL="171450" indent="-171450">
              <a:spcAft>
                <a:spcPts val="800"/>
              </a:spcAft>
              <a:buClr>
                <a:srgbClr val="E88B0E"/>
              </a:buClr>
              <a:buSzPct val="130000"/>
              <a:buFont typeface="Wingdings" panose="05000000000000000000" pitchFamily="2" charset="2"/>
              <a:buChar char="ü"/>
            </a:pPr>
            <a:r>
              <a:rPr lang="en-US" sz="1150" b="1">
                <a:ea typeface="+mn-lt"/>
                <a:cs typeface="+mn-lt"/>
              </a:rPr>
              <a:t>Ask your child's pediatrician</a:t>
            </a:r>
            <a:r>
              <a:rPr lang="en-US" sz="1150">
                <a:ea typeface="+mn-lt"/>
                <a:cs typeface="+mn-lt"/>
              </a:rPr>
              <a:t> if they offer COVID-19 vaccines.</a:t>
            </a:r>
            <a:endParaRPr lang="en-US" sz="1150"/>
          </a:p>
          <a:p>
            <a:pPr marL="171450" indent="-171450">
              <a:spcAft>
                <a:spcPts val="800"/>
              </a:spcAft>
              <a:buClr>
                <a:srgbClr val="E88B0E"/>
              </a:buClr>
              <a:buSzPct val="130000"/>
              <a:buFont typeface="Wingdings" panose="05000000000000000000" pitchFamily="2" charset="2"/>
              <a:buChar char="ü"/>
            </a:pPr>
            <a:r>
              <a:rPr lang="en-US" sz="1150" b="1">
                <a:ea typeface="+mn-lt"/>
                <a:cs typeface="+mn-lt"/>
              </a:rPr>
              <a:t>Check with your local pharmacy. </a:t>
            </a:r>
            <a:r>
              <a:rPr lang="en-US" sz="1150">
                <a:ea typeface="+mn-lt"/>
                <a:cs typeface="+mn-lt"/>
              </a:rPr>
              <a:t>They will likely offer vaccines.</a:t>
            </a:r>
          </a:p>
          <a:p>
            <a:pPr marL="171450" indent="-171450">
              <a:spcAft>
                <a:spcPts val="800"/>
              </a:spcAft>
              <a:buClr>
                <a:srgbClr val="E88B0E"/>
              </a:buClr>
              <a:buSzPct val="130000"/>
              <a:buFont typeface="Wingdings" panose="05000000000000000000" pitchFamily="2" charset="2"/>
              <a:buChar char="ü"/>
            </a:pPr>
            <a:r>
              <a:rPr lang="en-US" sz="1150" b="1">
                <a:ea typeface="+mn-lt"/>
                <a:cs typeface="+mn-lt"/>
              </a:rPr>
              <a:t>Speak with your child's school </a:t>
            </a:r>
            <a:r>
              <a:rPr lang="en-US" sz="1150">
                <a:ea typeface="+mn-lt"/>
                <a:cs typeface="+mn-lt"/>
              </a:rPr>
              <a:t>about getting a COVID-19 vaccine. They may offer in-school vaccine clinics.</a:t>
            </a:r>
          </a:p>
          <a:p>
            <a:pPr marL="171450" indent="-171450">
              <a:spcAft>
                <a:spcPts val="800"/>
              </a:spcAft>
              <a:buClr>
                <a:srgbClr val="E88B0E"/>
              </a:buClr>
              <a:buSzPct val="130000"/>
              <a:buFont typeface="Wingdings" panose="05000000000000000000" pitchFamily="2" charset="2"/>
              <a:buChar char="ü"/>
            </a:pPr>
            <a:r>
              <a:rPr lang="en-US" sz="1150">
                <a:cs typeface="Calibri"/>
              </a:rPr>
              <a:t>In some places, parents are required to be present when their child is vaccinated.</a:t>
            </a:r>
            <a:r>
              <a:rPr lang="en-US" sz="1150" b="1">
                <a:cs typeface="Calibri"/>
              </a:rPr>
              <a:t> </a:t>
            </a:r>
            <a:r>
              <a:rPr lang="en-US" sz="1150">
                <a:cs typeface="Calibri"/>
              </a:rPr>
              <a:t>Look for after-hour and pop-up clinics to make it easier for working parents.</a:t>
            </a:r>
          </a:p>
        </p:txBody>
      </p:sp>
      <p:sp>
        <p:nvSpPr>
          <p:cNvPr id="36" name="TextBox 35">
            <a:extLst>
              <a:ext uri="{FF2B5EF4-FFF2-40B4-BE49-F238E27FC236}">
                <a16:creationId xmlns:a16="http://schemas.microsoft.com/office/drawing/2014/main" id="{6412BEDF-938B-4552-A838-8D513795A6C4}"/>
              </a:ext>
            </a:extLst>
          </p:cNvPr>
          <p:cNvSpPr txBox="1"/>
          <p:nvPr/>
        </p:nvSpPr>
        <p:spPr>
          <a:xfrm>
            <a:off x="3707460" y="4372285"/>
            <a:ext cx="2584462" cy="246221"/>
          </a:xfrm>
          <a:prstGeom prst="rect">
            <a:avLst/>
          </a:prstGeom>
          <a:noFill/>
        </p:spPr>
        <p:txBody>
          <a:bodyPr wrap="square" lIns="0" tIns="0" rIns="0" bIns="0" rtlCol="0" anchor="t">
            <a:spAutoFit/>
          </a:bodyPr>
          <a:lstStyle/>
          <a:p>
            <a:pPr algn="ctr">
              <a:spcAft>
                <a:spcPts val="600"/>
              </a:spcAft>
            </a:pPr>
            <a:r>
              <a:rPr lang="es-ES" sz="1600" b="1"/>
              <a:t>FOR MORE INFORMATION</a:t>
            </a:r>
            <a:endParaRPr lang="en-US" sz="1600"/>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652352" y="4681530"/>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5749" y="7156422"/>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7038210" y="7250412"/>
            <a:ext cx="2686901" cy="166199"/>
          </a:xfrm>
          <a:prstGeom prst="rect">
            <a:avLst/>
          </a:prstGeom>
          <a:noFill/>
        </p:spPr>
        <p:txBody>
          <a:bodyPr wrap="square" lIns="0" tIns="0" rIns="0" bIns="0" rtlCol="0" anchor="t">
            <a:spAutoFit/>
          </a:bodyPr>
          <a:lstStyle/>
          <a:p>
            <a:pPr algn="ctr">
              <a:lnSpc>
                <a:spcPct val="90000"/>
              </a:lnSpc>
              <a:spcAft>
                <a:spcPts val="600"/>
              </a:spcAft>
            </a:pPr>
            <a:r>
              <a:rPr lang="es-ES" sz="1200">
                <a:solidFill>
                  <a:schemeClr val="bg1"/>
                </a:solidFill>
              </a:rPr>
              <a:t>COVID-19 </a:t>
            </a:r>
            <a:r>
              <a:rPr lang="es-ES" sz="1200" err="1">
                <a:solidFill>
                  <a:schemeClr val="bg1"/>
                </a:solidFill>
              </a:rPr>
              <a:t>Vaccine</a:t>
            </a:r>
            <a:r>
              <a:rPr lang="es-ES" sz="1200">
                <a:solidFill>
                  <a:schemeClr val="bg1"/>
                </a:solidFill>
              </a:rPr>
              <a:t> </a:t>
            </a:r>
            <a:r>
              <a:rPr lang="en-US" sz="1200">
                <a:solidFill>
                  <a:schemeClr val="bg1"/>
                </a:solidFill>
              </a:rPr>
              <a:t>Awareness</a:t>
            </a:r>
            <a:r>
              <a:rPr lang="es-ES" sz="1200">
                <a:solidFill>
                  <a:schemeClr val="bg1"/>
                </a:solidFill>
              </a:rPr>
              <a:t> </a:t>
            </a:r>
            <a:r>
              <a:rPr lang="es-ES" sz="1200" err="1">
                <a:solidFill>
                  <a:schemeClr val="bg1"/>
                </a:solidFill>
              </a:rPr>
              <a:t>Campaign</a:t>
            </a:r>
            <a:endParaRPr lang="es-ES" sz="1200">
              <a:solidFill>
                <a:schemeClr val="bg1"/>
              </a:solidFill>
              <a:cs typeface="Calibri"/>
            </a:endParaRP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F0C7DC3-1172-41B1-AA36-AE9EE26F1658}"/>
              </a:ext>
            </a:extLst>
          </p:cNvPr>
          <p:cNvSpPr txBox="1"/>
          <p:nvPr/>
        </p:nvSpPr>
        <p:spPr>
          <a:xfrm>
            <a:off x="3746504" y="7290461"/>
            <a:ext cx="2581813" cy="200055"/>
          </a:xfrm>
          <a:prstGeom prst="rect">
            <a:avLst/>
          </a:prstGeom>
          <a:noFill/>
        </p:spPr>
        <p:txBody>
          <a:bodyPr wrap="square" lIns="0" tIns="0" rIns="0" bIns="0" rtlCol="0" anchor="t">
            <a:spAutoFit/>
          </a:bodyPr>
          <a:lstStyle/>
          <a:p>
            <a:pPr algn="ctr">
              <a:spcAft>
                <a:spcPts val="600"/>
              </a:spcAft>
            </a:pPr>
            <a:r>
              <a:rPr lang="es-ES" sz="1300" b="1" err="1">
                <a:ea typeface="+mn-lt"/>
                <a:cs typeface="+mn-lt"/>
              </a:rPr>
              <a:t>Updated</a:t>
            </a:r>
            <a:r>
              <a:rPr lang="es-ES" sz="1300" b="1">
                <a:ea typeface="+mn-lt"/>
                <a:cs typeface="+mn-lt"/>
              </a:rPr>
              <a:t>: </a:t>
            </a:r>
            <a:r>
              <a:rPr lang="es-ES" sz="1300">
                <a:ea typeface="+mn-lt"/>
                <a:cs typeface="+mn-lt"/>
              </a:rPr>
              <a:t>March 22, 2022</a:t>
            </a:r>
            <a:endParaRPr lang="en-US">
              <a:cs typeface="Calibri"/>
            </a:endParaRPr>
          </a:p>
        </p:txBody>
      </p:sp>
      <p:sp>
        <p:nvSpPr>
          <p:cNvPr id="50" name="TextBox 49">
            <a:extLst>
              <a:ext uri="{FF2B5EF4-FFF2-40B4-BE49-F238E27FC236}">
                <a16:creationId xmlns:a16="http://schemas.microsoft.com/office/drawing/2014/main" id="{D2014B00-1E2A-4C25-9A16-FA7459458F4D}"/>
              </a:ext>
            </a:extLst>
          </p:cNvPr>
          <p:cNvSpPr txBox="1"/>
          <p:nvPr/>
        </p:nvSpPr>
        <p:spPr>
          <a:xfrm>
            <a:off x="6883406" y="4484797"/>
            <a:ext cx="2953110" cy="1200329"/>
          </a:xfrm>
          <a:prstGeom prst="rect">
            <a:avLst/>
          </a:prstGeom>
          <a:noFill/>
        </p:spPr>
        <p:txBody>
          <a:bodyPr wrap="square" lIns="0" tIns="0" rIns="0" bIns="0" rtlCol="0" anchor="t">
            <a:spAutoFit/>
          </a:bodyPr>
          <a:lstStyle/>
          <a:p>
            <a:pPr algn="ctr">
              <a:spcAft>
                <a:spcPts val="600"/>
              </a:spcAft>
            </a:pPr>
            <a:r>
              <a:rPr lang="es-ES" sz="2600" b="1" err="1">
                <a:solidFill>
                  <a:schemeClr val="bg1"/>
                </a:solidFill>
                <a:latin typeface="Lato Black" panose="020F0A02020204030203" pitchFamily="34" charset="0"/>
              </a:rPr>
              <a:t>Children</a:t>
            </a:r>
            <a:r>
              <a:rPr lang="es-ES" sz="2600" b="1">
                <a:solidFill>
                  <a:schemeClr val="bg1"/>
                </a:solidFill>
                <a:latin typeface="Lato Black" panose="020F0A02020204030203" pitchFamily="34" charset="0"/>
              </a:rPr>
              <a:t> and </a:t>
            </a:r>
            <a:br>
              <a:rPr lang="es-ES" sz="2600" b="1">
                <a:solidFill>
                  <a:schemeClr val="bg1"/>
                </a:solidFill>
                <a:latin typeface="Lato Black" panose="020F0A02020204030203" pitchFamily="34" charset="0"/>
              </a:rPr>
            </a:br>
            <a:r>
              <a:rPr lang="es-ES" sz="2600" b="1" err="1">
                <a:solidFill>
                  <a:schemeClr val="bg1"/>
                </a:solidFill>
                <a:latin typeface="Lato Black" panose="020F0A02020204030203" pitchFamily="34" charset="0"/>
              </a:rPr>
              <a:t>the</a:t>
            </a:r>
            <a:r>
              <a:rPr lang="es-ES" sz="2600" b="1">
                <a:solidFill>
                  <a:schemeClr val="bg1"/>
                </a:solidFill>
                <a:latin typeface="Lato Black" panose="020F0A02020204030203" pitchFamily="34" charset="0"/>
              </a:rPr>
              <a:t> COVID-19 </a:t>
            </a:r>
            <a:r>
              <a:rPr lang="es-ES" sz="2600" b="1" err="1">
                <a:solidFill>
                  <a:schemeClr val="bg1"/>
                </a:solidFill>
                <a:latin typeface="Lato Black" panose="020F0A02020204030203" pitchFamily="34" charset="0"/>
              </a:rPr>
              <a:t>Vaccine</a:t>
            </a:r>
            <a:endParaRPr lang="es-ES" sz="2600" b="1">
              <a:solidFill>
                <a:schemeClr val="bg1"/>
              </a:solidFill>
              <a:latin typeface="Lato Black" panose="020F0A02020204030203" pitchFamily="34" charset="0"/>
            </a:endParaRPr>
          </a:p>
        </p:txBody>
      </p:sp>
      <p:grpSp>
        <p:nvGrpSpPr>
          <p:cNvPr id="17" name="Group 16">
            <a:extLst>
              <a:ext uri="{FF2B5EF4-FFF2-40B4-BE49-F238E27FC236}">
                <a16:creationId xmlns:a16="http://schemas.microsoft.com/office/drawing/2014/main" id="{0F0C1D2B-640B-465F-A8D7-4B6E2C22878F}"/>
              </a:ext>
            </a:extLst>
          </p:cNvPr>
          <p:cNvGrpSpPr/>
          <p:nvPr/>
        </p:nvGrpSpPr>
        <p:grpSpPr>
          <a:xfrm>
            <a:off x="257394" y="253340"/>
            <a:ext cx="2859216" cy="2379796"/>
            <a:chOff x="209262" y="242949"/>
            <a:chExt cx="2859216" cy="2379796"/>
          </a:xfrm>
        </p:grpSpPr>
        <p:sp>
          <p:nvSpPr>
            <p:cNvPr id="69" name="TextBox 68">
              <a:extLst>
                <a:ext uri="{FF2B5EF4-FFF2-40B4-BE49-F238E27FC236}">
                  <a16:creationId xmlns:a16="http://schemas.microsoft.com/office/drawing/2014/main" id="{8BAAB775-307E-4729-8AB5-CF0DE8A46729}"/>
                </a:ext>
              </a:extLst>
            </p:cNvPr>
            <p:cNvSpPr txBox="1"/>
            <p:nvPr/>
          </p:nvSpPr>
          <p:spPr>
            <a:xfrm>
              <a:off x="213787" y="463179"/>
              <a:ext cx="2824380" cy="2159566"/>
            </a:xfrm>
            <a:prstGeom prst="rect">
              <a:avLst/>
            </a:prstGeom>
            <a:noFill/>
          </p:spPr>
          <p:txBody>
            <a:bodyPr wrap="square" lIns="0" tIns="0" rIns="0" bIns="0" rtlCol="0" anchor="t">
              <a:spAutoFit/>
            </a:bodyPr>
            <a:lstStyle/>
            <a:p>
              <a:pPr>
                <a:spcAft>
                  <a:spcPts val="500"/>
                </a:spcAft>
              </a:pPr>
              <a:r>
                <a:rPr lang="en-US" sz="1100">
                  <a:ea typeface="+mn-lt"/>
                  <a:cs typeface="+mn-lt"/>
                </a:rPr>
                <a:t>Some children get very sick from coronavirus. COVID-19 is the </a:t>
              </a:r>
              <a:r>
                <a:rPr lang="en-US" sz="1100" b="1">
                  <a:ea typeface="+mn-lt"/>
                  <a:cs typeface="+mn-lt"/>
                </a:rPr>
                <a:t>6th leading cause of death of children ages 5-11.</a:t>
              </a:r>
              <a:r>
                <a:rPr lang="en-US" sz="1100">
                  <a:ea typeface="+mn-lt"/>
                  <a:cs typeface="+mn-lt"/>
                </a:rPr>
                <a:t> </a:t>
              </a:r>
              <a:r>
                <a:rPr lang="en-US" sz="1100">
                  <a:cs typeface="Calibri"/>
                </a:rPr>
                <a:t>Nearly 10,000 children have been hospitalized.</a:t>
              </a:r>
            </a:p>
            <a:p>
              <a:pPr>
                <a:spcAft>
                  <a:spcPts val="500"/>
                </a:spcAft>
              </a:pPr>
              <a:r>
                <a:rPr lang="en-US" sz="1100">
                  <a:cs typeface="Calibri"/>
                </a:rPr>
                <a:t>Most children don't become as sick as adults, </a:t>
              </a:r>
              <a:r>
                <a:rPr lang="en-US" sz="1100" b="1">
                  <a:cs typeface="Calibri"/>
                </a:rPr>
                <a:t>but they can still spread it.</a:t>
              </a:r>
              <a:r>
                <a:rPr lang="en-US" sz="1100">
                  <a:cs typeface="Calibri"/>
                </a:rPr>
                <a:t> COVID-19 vaccines prevent</a:t>
              </a:r>
              <a:r>
                <a:rPr lang="en-US" sz="1100">
                  <a:ea typeface="+mn-lt"/>
                  <a:cs typeface="+mn-lt"/>
                </a:rPr>
                <a:t> grandparents, younger siblings, and others from infection, hospitalization, or death from severe cases </a:t>
              </a:r>
              <a:br>
                <a:rPr lang="en-US" sz="1100">
                  <a:ea typeface="+mn-lt"/>
                  <a:cs typeface="+mn-lt"/>
                </a:rPr>
              </a:br>
              <a:r>
                <a:rPr lang="en-US" sz="1100">
                  <a:ea typeface="+mn-lt"/>
                  <a:cs typeface="+mn-lt"/>
                </a:rPr>
                <a:t>of the virus.</a:t>
              </a:r>
              <a:endParaRPr lang="en-US" sz="1100">
                <a:cs typeface="Calibri"/>
              </a:endParaRPr>
            </a:p>
            <a:p>
              <a:pPr>
                <a:spcAft>
                  <a:spcPts val="500"/>
                </a:spcAft>
              </a:pPr>
              <a:r>
                <a:rPr lang="en-US" sz="1100">
                  <a:cs typeface="Calibri"/>
                </a:rPr>
                <a:t>Getting kids vaccinated helps </a:t>
              </a:r>
              <a:r>
                <a:rPr lang="en-US" sz="1100" b="1">
                  <a:cs typeface="Calibri"/>
                </a:rPr>
                <a:t>prevent outbreaks that cause school closures</a:t>
              </a:r>
              <a:r>
                <a:rPr lang="en-US" sz="1100">
                  <a:cs typeface="Calibri"/>
                </a:rPr>
                <a:t>. </a:t>
              </a:r>
            </a:p>
          </p:txBody>
        </p:sp>
        <p:sp>
          <p:nvSpPr>
            <p:cNvPr id="44" name="TextBox 43">
              <a:extLst>
                <a:ext uri="{FF2B5EF4-FFF2-40B4-BE49-F238E27FC236}">
                  <a16:creationId xmlns:a16="http://schemas.microsoft.com/office/drawing/2014/main" id="{4ED399A5-DD93-4AF1-84E6-6B2A71BB4E98}"/>
                </a:ext>
              </a:extLst>
            </p:cNvPr>
            <p:cNvSpPr txBox="1"/>
            <p:nvPr/>
          </p:nvSpPr>
          <p:spPr>
            <a:xfrm>
              <a:off x="209262" y="242949"/>
              <a:ext cx="2859216" cy="193899"/>
            </a:xfrm>
            <a:prstGeom prst="rect">
              <a:avLst/>
            </a:prstGeom>
            <a:noFill/>
          </p:spPr>
          <p:txBody>
            <a:bodyPr wrap="square" lIns="0" tIns="0" rIns="0" bIns="0" rtlCol="0" anchor="t">
              <a:spAutoFit/>
            </a:bodyPr>
            <a:lstStyle/>
            <a:p>
              <a:pPr>
                <a:lnSpc>
                  <a:spcPct val="90000"/>
                </a:lnSpc>
                <a:spcAft>
                  <a:spcPts val="600"/>
                </a:spcAft>
              </a:pPr>
              <a:r>
                <a:rPr lang="en-US" sz="1400" b="1">
                  <a:solidFill>
                    <a:srgbClr val="0E5299"/>
                  </a:solidFill>
                  <a:ea typeface="+mn-lt"/>
                  <a:cs typeface="+mn-lt"/>
                </a:rPr>
                <a:t>Why should we vaccinate children?</a:t>
              </a:r>
              <a:endParaRPr lang="en-US" sz="1400" b="1">
                <a:solidFill>
                  <a:srgbClr val="0E5299"/>
                </a:solidFill>
                <a:cs typeface="Calibri"/>
              </a:endParaRPr>
            </a:p>
          </p:txBody>
        </p:sp>
      </p:grpSp>
      <p:sp>
        <p:nvSpPr>
          <p:cNvPr id="62" name="TextBox 61">
            <a:extLst>
              <a:ext uri="{FF2B5EF4-FFF2-40B4-BE49-F238E27FC236}">
                <a16:creationId xmlns:a16="http://schemas.microsoft.com/office/drawing/2014/main" id="{DC3B3EF6-C2EA-4CA5-9439-67CC1523E96B}"/>
              </a:ext>
            </a:extLst>
          </p:cNvPr>
          <p:cNvSpPr txBox="1"/>
          <p:nvPr/>
        </p:nvSpPr>
        <p:spPr>
          <a:xfrm>
            <a:off x="263423" y="2789119"/>
            <a:ext cx="2508538" cy="193899"/>
          </a:xfrm>
          <a:prstGeom prst="rect">
            <a:avLst/>
          </a:prstGeom>
          <a:noFill/>
        </p:spPr>
        <p:txBody>
          <a:bodyPr wrap="square" lIns="0" tIns="0" rIns="0" bIns="0" rtlCol="0" anchor="t">
            <a:spAutoFit/>
          </a:bodyPr>
          <a:lstStyle/>
          <a:p>
            <a:pPr>
              <a:lnSpc>
                <a:spcPct val="90000"/>
              </a:lnSpc>
              <a:spcAft>
                <a:spcPts val="600"/>
              </a:spcAft>
            </a:pPr>
            <a:r>
              <a:rPr lang="en-US" sz="1400" b="1">
                <a:solidFill>
                  <a:srgbClr val="0E5299"/>
                </a:solidFill>
                <a:cs typeface="Calibri"/>
              </a:rPr>
              <a:t>Is the vaccine safe for children? </a:t>
            </a:r>
          </a:p>
        </p:txBody>
      </p:sp>
      <p:sp>
        <p:nvSpPr>
          <p:cNvPr id="45" name="TextBox 44">
            <a:extLst>
              <a:ext uri="{FF2B5EF4-FFF2-40B4-BE49-F238E27FC236}">
                <a16:creationId xmlns:a16="http://schemas.microsoft.com/office/drawing/2014/main" id="{7D554DF0-F735-45DC-AE29-4EB595134024}"/>
              </a:ext>
            </a:extLst>
          </p:cNvPr>
          <p:cNvSpPr txBox="1"/>
          <p:nvPr/>
        </p:nvSpPr>
        <p:spPr>
          <a:xfrm>
            <a:off x="257394" y="3011732"/>
            <a:ext cx="2833927" cy="1249060"/>
          </a:xfrm>
          <a:prstGeom prst="rect">
            <a:avLst/>
          </a:prstGeom>
          <a:noFill/>
        </p:spPr>
        <p:txBody>
          <a:bodyPr wrap="square" lIns="0" tIns="0" rIns="0" bIns="0" rtlCol="0" anchor="t">
            <a:spAutoFit/>
          </a:bodyPr>
          <a:lstStyle/>
          <a:p>
            <a:pPr>
              <a:spcAft>
                <a:spcPts val="500"/>
              </a:spcAft>
              <a:buClr>
                <a:srgbClr val="0E5299"/>
              </a:buClr>
              <a:buSzPct val="225000"/>
            </a:pPr>
            <a:r>
              <a:rPr lang="en-US" sz="1100">
                <a:solidFill>
                  <a:srgbClr val="000000"/>
                </a:solidFill>
                <a:cs typeface="Calibri"/>
              </a:rPr>
              <a:t>Yes! </a:t>
            </a:r>
            <a:r>
              <a:rPr lang="en-US" sz="1100">
                <a:solidFill>
                  <a:srgbClr val="000000"/>
                </a:solidFill>
                <a:ea typeface="+mn-lt"/>
                <a:cs typeface="+mn-lt"/>
              </a:rPr>
              <a:t>In 4,500 children ages 6 months to 11 years, the vaccine was safe and effective in preventing severe cases of the virus in trials. Since December 2021 5.1 million children under 12 received at least one dose. </a:t>
            </a:r>
          </a:p>
          <a:p>
            <a:pPr>
              <a:spcAft>
                <a:spcPts val="500"/>
              </a:spcAft>
            </a:pPr>
            <a:r>
              <a:rPr lang="en-US" sz="1100" b="1">
                <a:ea typeface="+mn-lt"/>
                <a:cs typeface="+mn-lt"/>
              </a:rPr>
              <a:t>Risks from COVID-19 greatly outweigh any potential risks from the vaccine.</a:t>
            </a:r>
            <a:r>
              <a:rPr lang="en-US" sz="1100">
                <a:ea typeface="+mn-lt"/>
                <a:cs typeface="+mn-lt"/>
              </a:rPr>
              <a:t> </a:t>
            </a:r>
          </a:p>
        </p:txBody>
      </p:sp>
      <p:sp>
        <p:nvSpPr>
          <p:cNvPr id="68" name="TextBox 67">
            <a:extLst>
              <a:ext uri="{FF2B5EF4-FFF2-40B4-BE49-F238E27FC236}">
                <a16:creationId xmlns:a16="http://schemas.microsoft.com/office/drawing/2014/main" id="{197519F5-EBAC-41ED-B073-88797C167479}"/>
              </a:ext>
            </a:extLst>
          </p:cNvPr>
          <p:cNvSpPr txBox="1"/>
          <p:nvPr/>
        </p:nvSpPr>
        <p:spPr>
          <a:xfrm>
            <a:off x="271654" y="4874110"/>
            <a:ext cx="2791582" cy="677108"/>
          </a:xfrm>
          <a:prstGeom prst="rect">
            <a:avLst/>
          </a:prstGeom>
          <a:noFill/>
        </p:spPr>
        <p:txBody>
          <a:bodyPr wrap="square" lIns="0" tIns="0" rIns="0" bIns="0" rtlCol="0" anchor="t">
            <a:spAutoFit/>
          </a:bodyPr>
          <a:lstStyle/>
          <a:p>
            <a:pPr>
              <a:spcAft>
                <a:spcPts val="300"/>
              </a:spcAft>
            </a:pPr>
            <a:r>
              <a:rPr lang="en-US" sz="1100">
                <a:cs typeface="Calibri"/>
              </a:rPr>
              <a:t>Currently, there is not an approved COVID-19 vaccine for children under 5 years old.  But you can protect children from being infected and spreading the virus to others.</a:t>
            </a:r>
          </a:p>
        </p:txBody>
      </p:sp>
      <p:sp>
        <p:nvSpPr>
          <p:cNvPr id="70" name="TextBox 69">
            <a:extLst>
              <a:ext uri="{FF2B5EF4-FFF2-40B4-BE49-F238E27FC236}">
                <a16:creationId xmlns:a16="http://schemas.microsoft.com/office/drawing/2014/main" id="{0D3ADBE8-63EB-44E9-A52A-758B6FB9CB81}"/>
              </a:ext>
            </a:extLst>
          </p:cNvPr>
          <p:cNvSpPr txBox="1"/>
          <p:nvPr/>
        </p:nvSpPr>
        <p:spPr>
          <a:xfrm>
            <a:off x="271654" y="4401277"/>
            <a:ext cx="2777743" cy="430887"/>
          </a:xfrm>
          <a:prstGeom prst="rect">
            <a:avLst/>
          </a:prstGeom>
          <a:noFill/>
        </p:spPr>
        <p:txBody>
          <a:bodyPr wrap="square" lIns="0" tIns="0" rIns="0" bIns="0" rtlCol="0" anchor="t">
            <a:spAutoFit/>
          </a:bodyPr>
          <a:lstStyle/>
          <a:p>
            <a:pPr>
              <a:spcAft>
                <a:spcPts val="600"/>
              </a:spcAft>
            </a:pPr>
            <a:r>
              <a:rPr lang="en-US" sz="1400" b="1">
                <a:solidFill>
                  <a:srgbClr val="0E5299"/>
                </a:solidFill>
                <a:cs typeface="Calibri"/>
              </a:rPr>
              <a:t>How do we keep children under five years old safe? </a:t>
            </a:r>
          </a:p>
        </p:txBody>
      </p:sp>
      <p:sp>
        <p:nvSpPr>
          <p:cNvPr id="42" name="TextBox 41">
            <a:extLst>
              <a:ext uri="{FF2B5EF4-FFF2-40B4-BE49-F238E27FC236}">
                <a16:creationId xmlns:a16="http://schemas.microsoft.com/office/drawing/2014/main" id="{3BAAE0B9-82C8-49D6-8961-B55D7BE678DB}"/>
              </a:ext>
            </a:extLst>
          </p:cNvPr>
          <p:cNvSpPr txBox="1"/>
          <p:nvPr/>
        </p:nvSpPr>
        <p:spPr>
          <a:xfrm>
            <a:off x="257394" y="5629751"/>
            <a:ext cx="3055442" cy="1900520"/>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00">
                <a:ea typeface="+mn-lt"/>
                <a:cs typeface="+mn-lt"/>
              </a:rPr>
              <a:t>Ensure all household members aged 5+ </a:t>
            </a:r>
            <a:br>
              <a:rPr lang="en-US" sz="1100">
                <a:ea typeface="+mn-lt"/>
                <a:cs typeface="+mn-lt"/>
              </a:rPr>
            </a:br>
            <a:r>
              <a:rPr lang="en-US" sz="1100">
                <a:ea typeface="+mn-lt"/>
                <a:cs typeface="+mn-lt"/>
              </a:rPr>
              <a:t>are vaccinated. </a:t>
            </a:r>
          </a:p>
          <a:p>
            <a:pPr marL="171450" indent="-171450">
              <a:spcAft>
                <a:spcPts val="600"/>
              </a:spcAft>
              <a:buClr>
                <a:srgbClr val="0E5299"/>
              </a:buClr>
              <a:buSzPct val="225000"/>
              <a:buFont typeface="Calibri" panose="020F0502020204030204" pitchFamily="34" charset="0"/>
              <a:buChar char="₊"/>
            </a:pPr>
            <a:r>
              <a:rPr lang="en-US" sz="1100">
                <a:ea typeface="+mn-lt"/>
                <a:cs typeface="+mn-lt"/>
              </a:rPr>
              <a:t>Breastfeeding moms can get vaccinated to help pass antibodies to their baby.</a:t>
            </a:r>
          </a:p>
          <a:p>
            <a:pPr marL="171450" indent="-171450">
              <a:spcAft>
                <a:spcPts val="600"/>
              </a:spcAft>
              <a:buClr>
                <a:srgbClr val="0E5299"/>
              </a:buClr>
              <a:buSzPct val="225000"/>
              <a:buFont typeface="Calibri" panose="020F0502020204030204" pitchFamily="34" charset="0"/>
              <a:buChar char="₊"/>
            </a:pPr>
            <a:r>
              <a:rPr lang="en-US" sz="1100">
                <a:ea typeface="+mn-lt"/>
                <a:cs typeface="+mn-lt"/>
              </a:rPr>
              <a:t>Encourage </a:t>
            </a:r>
            <a:r>
              <a:rPr lang="en-US" sz="1100" b="1">
                <a:ea typeface="+mn-lt"/>
                <a:cs typeface="+mn-lt"/>
              </a:rPr>
              <a:t>indoor masking wearing</a:t>
            </a:r>
            <a:r>
              <a:rPr lang="en-US" sz="1100">
                <a:ea typeface="+mn-lt"/>
                <a:cs typeface="+mn-lt"/>
              </a:rPr>
              <a:t> and </a:t>
            </a:r>
            <a:r>
              <a:rPr lang="en-US" sz="1100" b="1">
                <a:ea typeface="+mn-lt"/>
                <a:cs typeface="+mn-lt"/>
              </a:rPr>
              <a:t>social distancing</a:t>
            </a:r>
            <a:r>
              <a:rPr lang="en-US" sz="1100">
                <a:ea typeface="+mn-lt"/>
                <a:cs typeface="+mn-lt"/>
              </a:rPr>
              <a:t> especially among the unvaccinated. </a:t>
            </a:r>
          </a:p>
          <a:p>
            <a:pPr marL="171450" indent="-171450">
              <a:spcAft>
                <a:spcPts val="600"/>
              </a:spcAft>
              <a:buClr>
                <a:srgbClr val="0E5299"/>
              </a:buClr>
              <a:buSzPct val="225000"/>
              <a:buFont typeface="Calibri" panose="020F0502020204030204" pitchFamily="34" charset="0"/>
              <a:buChar char="₊"/>
            </a:pPr>
            <a:r>
              <a:rPr lang="en-US" sz="1100">
                <a:ea typeface="+mn-lt"/>
                <a:cs typeface="+mn-lt"/>
              </a:rPr>
              <a:t>Wash hands.</a:t>
            </a:r>
          </a:p>
          <a:p>
            <a:pPr marL="171450" indent="-171450">
              <a:spcAft>
                <a:spcPts val="600"/>
              </a:spcAft>
              <a:buClr>
                <a:srgbClr val="0E5299"/>
              </a:buClr>
              <a:buSzPct val="225000"/>
              <a:buFont typeface="Calibri" panose="020F0502020204030204" pitchFamily="34" charset="0"/>
              <a:buChar char="₊"/>
            </a:pPr>
            <a:r>
              <a:rPr lang="en-US" sz="1100">
                <a:ea typeface="+mn-lt"/>
                <a:cs typeface="+mn-lt"/>
              </a:rPr>
              <a:t>Look for updates on whether a vaccine will become available for young children.</a:t>
            </a:r>
          </a:p>
        </p:txBody>
      </p:sp>
      <p:pic>
        <p:nvPicPr>
          <p:cNvPr id="47" name="Picture 46" descr="A screenshot of a video game&#10;&#10;Description automatically generated with low confidence">
            <a:extLst>
              <a:ext uri="{FF2B5EF4-FFF2-40B4-BE49-F238E27FC236}">
                <a16:creationId xmlns:a16="http://schemas.microsoft.com/office/drawing/2014/main" id="{DFE75664-8BD4-422E-82B5-34400F3375C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11104" y="6527520"/>
            <a:ext cx="950200" cy="510077"/>
          </a:xfrm>
          <a:prstGeom prst="rect">
            <a:avLst/>
          </a:prstGeom>
        </p:spPr>
      </p:pic>
      <p:sp>
        <p:nvSpPr>
          <p:cNvPr id="49" name="TextBox 48">
            <a:extLst>
              <a:ext uri="{FF2B5EF4-FFF2-40B4-BE49-F238E27FC236}">
                <a16:creationId xmlns:a16="http://schemas.microsoft.com/office/drawing/2014/main" id="{E09006BC-7BD8-43CE-BB64-0C665C50D503}"/>
              </a:ext>
            </a:extLst>
          </p:cNvPr>
          <p:cNvSpPr txBox="1"/>
          <p:nvPr/>
        </p:nvSpPr>
        <p:spPr>
          <a:xfrm>
            <a:off x="3622355" y="5951647"/>
            <a:ext cx="2705962" cy="457048"/>
          </a:xfrm>
          <a:prstGeom prst="rect">
            <a:avLst/>
          </a:prstGeom>
          <a:noFill/>
        </p:spPr>
        <p:txBody>
          <a:bodyPr wrap="square" lIns="0" tIns="0" rIns="0" bIns="0" rtlCol="0" anchor="t">
            <a:spAutoFit/>
          </a:bodyPr>
          <a:lstStyle/>
          <a:p>
            <a:pPr algn="ctr">
              <a:lnSpc>
                <a:spcPct val="90000"/>
              </a:lnSpc>
              <a:spcAft>
                <a:spcPts val="600"/>
              </a:spcAft>
            </a:pPr>
            <a:r>
              <a:rPr lang="en-US" sz="1100"/>
              <a:t>For answers to Frequently Asked Questions, visit </a:t>
            </a:r>
            <a:r>
              <a:rPr lang="en-US" sz="1100" b="1"/>
              <a:t>Migrant Clinicians Network</a:t>
            </a:r>
            <a:r>
              <a:rPr lang="en-US" sz="1100"/>
              <a:t> (MCN):</a:t>
            </a:r>
            <a:br>
              <a:rPr lang="en-US" sz="1100"/>
            </a:br>
            <a:r>
              <a:rPr lang="en-US" sz="1100"/>
              <a:t>https://bit.ly/3ki1xAI</a:t>
            </a:r>
            <a:endParaRPr lang="en-US" sz="1100">
              <a:cs typeface="Calibri"/>
            </a:endParaRPr>
          </a:p>
        </p:txBody>
      </p:sp>
      <p:sp>
        <p:nvSpPr>
          <p:cNvPr id="51" name="TextBox 50">
            <a:extLst>
              <a:ext uri="{FF2B5EF4-FFF2-40B4-BE49-F238E27FC236}">
                <a16:creationId xmlns:a16="http://schemas.microsoft.com/office/drawing/2014/main" id="{D82D227A-C2CF-4029-90F5-22105E4065E9}"/>
              </a:ext>
            </a:extLst>
          </p:cNvPr>
          <p:cNvSpPr txBox="1"/>
          <p:nvPr/>
        </p:nvSpPr>
        <p:spPr>
          <a:xfrm>
            <a:off x="3570853" y="4809985"/>
            <a:ext cx="2850937" cy="338554"/>
          </a:xfrm>
          <a:prstGeom prst="rect">
            <a:avLst/>
          </a:prstGeom>
          <a:noFill/>
        </p:spPr>
        <p:txBody>
          <a:bodyPr wrap="square" lIns="0" tIns="0" rIns="0" bIns="0" rtlCol="0" anchor="t">
            <a:spAutoFit/>
          </a:bodyPr>
          <a:lstStyle/>
          <a:p>
            <a:pPr algn="ctr">
              <a:buClr>
                <a:srgbClr val="0E5299"/>
              </a:buClr>
              <a:buSzPct val="225000"/>
            </a:pPr>
            <a:r>
              <a:rPr lang="en-US" sz="1100" b="1">
                <a:ea typeface="+mn-lt"/>
                <a:cs typeface="+mn-lt"/>
              </a:rPr>
              <a:t>Visit Centers for Disease Control and Prevention:</a:t>
            </a:r>
          </a:p>
          <a:p>
            <a:pPr algn="ctr">
              <a:buClr>
                <a:srgbClr val="0E5299"/>
              </a:buClr>
              <a:buSzPct val="225000"/>
            </a:pPr>
            <a:r>
              <a:rPr lang="en-US" sz="1100">
                <a:ea typeface="+mn-lt"/>
                <a:cs typeface="+mn-lt"/>
              </a:rPr>
              <a:t>www.cdc.gov/coronavirus/2019-ncov/index.html</a:t>
            </a:r>
          </a:p>
        </p:txBody>
      </p:sp>
      <p:grpSp>
        <p:nvGrpSpPr>
          <p:cNvPr id="16" name="Group 15">
            <a:extLst>
              <a:ext uri="{FF2B5EF4-FFF2-40B4-BE49-F238E27FC236}">
                <a16:creationId xmlns:a16="http://schemas.microsoft.com/office/drawing/2014/main" id="{DE49465A-CDF8-40C4-BFB5-5AD67A0F76C9}"/>
              </a:ext>
            </a:extLst>
          </p:cNvPr>
          <p:cNvGrpSpPr/>
          <p:nvPr/>
        </p:nvGrpSpPr>
        <p:grpSpPr>
          <a:xfrm>
            <a:off x="4226200" y="5146724"/>
            <a:ext cx="1738552" cy="749316"/>
            <a:chOff x="3975652" y="4575416"/>
            <a:chExt cx="2254708" cy="971780"/>
          </a:xfrm>
        </p:grpSpPr>
        <p:pic>
          <p:nvPicPr>
            <p:cNvPr id="46" name="Picture 45" descr="Qr code&#10;&#10;Description automatically generated">
              <a:extLst>
                <a:ext uri="{FF2B5EF4-FFF2-40B4-BE49-F238E27FC236}">
                  <a16:creationId xmlns:a16="http://schemas.microsoft.com/office/drawing/2014/main" id="{BA603C86-55A3-462B-95FC-B8A38DBCB9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8578" y="4575416"/>
              <a:ext cx="971782" cy="971780"/>
            </a:xfrm>
            <a:prstGeom prst="rect">
              <a:avLst/>
            </a:prstGeom>
          </p:spPr>
        </p:pic>
        <p:pic>
          <p:nvPicPr>
            <p:cNvPr id="52" name="Picture 51" descr="Logo&#10;&#10;Description automatically generated">
              <a:extLst>
                <a:ext uri="{FF2B5EF4-FFF2-40B4-BE49-F238E27FC236}">
                  <a16:creationId xmlns:a16="http://schemas.microsoft.com/office/drawing/2014/main" id="{8C941C87-F58A-431D-A878-B37DC37B41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5652" y="4710070"/>
              <a:ext cx="968624" cy="731856"/>
            </a:xfrm>
            <a:prstGeom prst="rect">
              <a:avLst/>
            </a:prstGeom>
          </p:spPr>
        </p:pic>
      </p:gr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71EAE3D-8BC6-4BE4-AEAB-551640CC1F10}"/>
              </a:ext>
            </a:extLst>
          </p:cNvPr>
          <p:cNvGrpSpPr/>
          <p:nvPr/>
        </p:nvGrpSpPr>
        <p:grpSpPr>
          <a:xfrm>
            <a:off x="323872" y="129187"/>
            <a:ext cx="847373" cy="1019468"/>
            <a:chOff x="435768" y="101808"/>
            <a:chExt cx="781291" cy="939966"/>
          </a:xfrm>
        </p:grpSpPr>
        <p:pic>
          <p:nvPicPr>
            <p:cNvPr id="13" name="Picture 12" descr="A person wearing a red shirt&#10;&#10;Description automatically generated with low confidence">
              <a:extLst>
                <a:ext uri="{FF2B5EF4-FFF2-40B4-BE49-F238E27FC236}">
                  <a16:creationId xmlns:a16="http://schemas.microsoft.com/office/drawing/2014/main" id="{85B1DA52-FBFA-4429-B379-81F0D7BB0618}"/>
                </a:ext>
              </a:extLst>
            </p:cNvPr>
            <p:cNvPicPr>
              <a:picLocks noChangeAspect="1"/>
            </p:cNvPicPr>
            <p:nvPr/>
          </p:nvPicPr>
          <p:blipFill rotWithShape="1">
            <a:blip r:embed="rId3">
              <a:extLst>
                <a:ext uri="{28A0092B-C50C-407E-A947-70E740481C1C}">
                  <a14:useLocalDpi xmlns:a14="http://schemas.microsoft.com/office/drawing/2010/main" val="0"/>
                </a:ext>
              </a:extLst>
            </a:blip>
            <a:srcRect b="12552"/>
            <a:stretch/>
          </p:blipFill>
          <p:spPr>
            <a:xfrm>
              <a:off x="475253" y="101808"/>
              <a:ext cx="711994" cy="920783"/>
            </a:xfrm>
            <a:prstGeom prst="rect">
              <a:avLst/>
            </a:prstGeom>
          </p:spPr>
        </p:pic>
        <p:sp>
          <p:nvSpPr>
            <p:cNvPr id="84" name="Rectangle 83">
              <a:extLst>
                <a:ext uri="{FF2B5EF4-FFF2-40B4-BE49-F238E27FC236}">
                  <a16:creationId xmlns:a16="http://schemas.microsoft.com/office/drawing/2014/main" id="{5B2C679D-640B-483C-B754-0E536CDB39F1}"/>
                </a:ext>
              </a:extLst>
            </p:cNvPr>
            <p:cNvSpPr/>
            <p:nvPr/>
          </p:nvSpPr>
          <p:spPr>
            <a:xfrm>
              <a:off x="435768" y="692944"/>
              <a:ext cx="781291" cy="348830"/>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2" name="Picture 81">
            <a:extLst>
              <a:ext uri="{FF2B5EF4-FFF2-40B4-BE49-F238E27FC236}">
                <a16:creationId xmlns:a16="http://schemas.microsoft.com/office/drawing/2014/main" id="{53716B9E-D91F-48E2-BF56-22DB7FDF4311}"/>
              </a:ext>
            </a:extLst>
          </p:cNvPr>
          <p:cNvPicPr>
            <a:picLocks noChangeAspect="1"/>
          </p:cNvPicPr>
          <p:nvPr/>
        </p:nvPicPr>
        <p:blipFill>
          <a:blip r:embed="rId4"/>
          <a:stretch>
            <a:fillRect/>
          </a:stretch>
        </p:blipFill>
        <p:spPr>
          <a:xfrm>
            <a:off x="6741496" y="-2345"/>
            <a:ext cx="3316904" cy="1665140"/>
          </a:xfrm>
          <a:prstGeom prst="rect">
            <a:avLst/>
          </a:prstGeom>
        </p:spPr>
      </p:pic>
      <p:pic>
        <p:nvPicPr>
          <p:cNvPr id="10" name="Picture 9" descr="A group of people in garment&#10;&#10;Description automatically generated with low confidence">
            <a:extLst>
              <a:ext uri="{FF2B5EF4-FFF2-40B4-BE49-F238E27FC236}">
                <a16:creationId xmlns:a16="http://schemas.microsoft.com/office/drawing/2014/main" id="{3433935C-77ED-4734-B470-D34906EAC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1032" y="102571"/>
            <a:ext cx="2933118" cy="1450672"/>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5"/>
            <a:ext cx="3371306" cy="84947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615979" y="226874"/>
            <a:ext cx="2883586" cy="498598"/>
          </a:xfrm>
          <a:prstGeom prst="rect">
            <a:avLst/>
          </a:prstGeom>
          <a:noFill/>
        </p:spPr>
        <p:txBody>
          <a:bodyPr wrap="square" lIns="0" tIns="0" rIns="0" bIns="0" rtlCol="0" anchor="t">
            <a:spAutoFit/>
          </a:bodyPr>
          <a:lstStyle/>
          <a:p>
            <a:pPr algn="ctr">
              <a:lnSpc>
                <a:spcPct val="90000"/>
              </a:lnSpc>
              <a:spcAft>
                <a:spcPts val="600"/>
              </a:spcAft>
            </a:pPr>
            <a:r>
              <a:rPr lang="es-ES" b="1">
                <a:solidFill>
                  <a:schemeClr val="bg1"/>
                </a:solidFill>
                <a:cs typeface="Calibri"/>
              </a:rPr>
              <a:t>WHAT TO EXPECT AFTER CHILDREN ARE VACCINATED?</a:t>
            </a:r>
          </a:p>
        </p:txBody>
      </p:sp>
      <p:grpSp>
        <p:nvGrpSpPr>
          <p:cNvPr id="31" name="Group 30">
            <a:extLst>
              <a:ext uri="{FF2B5EF4-FFF2-40B4-BE49-F238E27FC236}">
                <a16:creationId xmlns:a16="http://schemas.microsoft.com/office/drawing/2014/main" id="{DE219E5C-240E-4E38-9050-D19698E7D036}"/>
              </a:ext>
            </a:extLst>
          </p:cNvPr>
          <p:cNvGrpSpPr/>
          <p:nvPr/>
        </p:nvGrpSpPr>
        <p:grpSpPr>
          <a:xfrm>
            <a:off x="3621238" y="4377480"/>
            <a:ext cx="3003410" cy="1410724"/>
            <a:chOff x="3643289" y="4315161"/>
            <a:chExt cx="3003410" cy="1410724"/>
          </a:xfrm>
        </p:grpSpPr>
        <p:grpSp>
          <p:nvGrpSpPr>
            <p:cNvPr id="27" name="Group 26">
              <a:extLst>
                <a:ext uri="{FF2B5EF4-FFF2-40B4-BE49-F238E27FC236}">
                  <a16:creationId xmlns:a16="http://schemas.microsoft.com/office/drawing/2014/main" id="{4FD3EC11-B334-473F-BCC6-24366A951BED}"/>
                </a:ext>
              </a:extLst>
            </p:cNvPr>
            <p:cNvGrpSpPr/>
            <p:nvPr/>
          </p:nvGrpSpPr>
          <p:grpSpPr>
            <a:xfrm>
              <a:off x="3643289" y="4315161"/>
              <a:ext cx="1286764" cy="1409202"/>
              <a:chOff x="3643289" y="4315161"/>
              <a:chExt cx="1286764" cy="140920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30342" y="4315161"/>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43289" y="5267315"/>
                <a:ext cx="1286764" cy="457048"/>
              </a:xfrm>
              <a:prstGeom prst="rect">
                <a:avLst/>
              </a:prstGeom>
              <a:noFill/>
            </p:spPr>
            <p:txBody>
              <a:bodyPr wrap="square" lIns="0" tIns="0" rIns="0" bIns="0" rtlCol="0" anchor="t">
                <a:spAutoFit/>
              </a:bodyPr>
              <a:lstStyle/>
              <a:p>
                <a:pPr algn="ctr">
                  <a:lnSpc>
                    <a:spcPct val="90000"/>
                  </a:lnSpc>
                  <a:spcAft>
                    <a:spcPts val="600"/>
                  </a:spcAft>
                </a:pPr>
                <a:r>
                  <a:rPr lang="en-US" sz="1100" b="1"/>
                  <a:t>They feel better </a:t>
                </a:r>
                <a:br>
                  <a:rPr lang="en-US" sz="1100" b="1"/>
                </a:br>
                <a:r>
                  <a:rPr lang="en-US" sz="1100" b="1"/>
                  <a:t>a few days after </a:t>
                </a:r>
                <a:br>
                  <a:rPr lang="en-US" sz="1100" b="1"/>
                </a:br>
                <a:r>
                  <a:rPr lang="en-US" sz="1100" b="1"/>
                  <a:t>the injection.</a:t>
                </a:r>
                <a:endParaRPr lang="en-US" sz="1100" b="1">
                  <a:cs typeface="Calibri"/>
                </a:endParaRPr>
              </a:p>
            </p:txBody>
          </p:sp>
        </p:grpSp>
        <p:grpSp>
          <p:nvGrpSpPr>
            <p:cNvPr id="29" name="Group 28">
              <a:extLst>
                <a:ext uri="{FF2B5EF4-FFF2-40B4-BE49-F238E27FC236}">
                  <a16:creationId xmlns:a16="http://schemas.microsoft.com/office/drawing/2014/main" id="{7D2CB385-2E8F-4957-A6FF-8EAA8DF3FEDC}"/>
                </a:ext>
              </a:extLst>
            </p:cNvPr>
            <p:cNvGrpSpPr/>
            <p:nvPr/>
          </p:nvGrpSpPr>
          <p:grpSpPr>
            <a:xfrm>
              <a:off x="5071601" y="4315758"/>
              <a:ext cx="1575098" cy="1410127"/>
              <a:chOff x="5071601" y="4315758"/>
              <a:chExt cx="1575098" cy="1410127"/>
            </a:xfrm>
          </p:grpSpPr>
          <p:grpSp>
            <p:nvGrpSpPr>
              <p:cNvPr id="7" name="Group 6">
                <a:extLst>
                  <a:ext uri="{FF2B5EF4-FFF2-40B4-BE49-F238E27FC236}">
                    <a16:creationId xmlns:a16="http://schemas.microsoft.com/office/drawing/2014/main" id="{E53BD4F8-AFAC-4BB2-8D4D-6D1B2FDADE7F}"/>
                  </a:ext>
                </a:extLst>
              </p:cNvPr>
              <p:cNvGrpSpPr/>
              <p:nvPr/>
            </p:nvGrpSpPr>
            <p:grpSpPr>
              <a:xfrm>
                <a:off x="5406247" y="4315758"/>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071601" y="5268837"/>
                <a:ext cx="1575098" cy="457048"/>
              </a:xfrm>
              <a:prstGeom prst="rect">
                <a:avLst/>
              </a:prstGeom>
              <a:noFill/>
            </p:spPr>
            <p:txBody>
              <a:bodyPr wrap="square" lIns="0" tIns="0" rIns="0" bIns="0" rtlCol="0" anchor="t">
                <a:spAutoFit/>
              </a:bodyPr>
              <a:lstStyle/>
              <a:p>
                <a:pPr algn="ctr">
                  <a:lnSpc>
                    <a:spcPct val="90000"/>
                  </a:lnSpc>
                  <a:spcAft>
                    <a:spcPts val="600"/>
                  </a:spcAft>
                </a:pPr>
                <a:r>
                  <a:rPr lang="en-US" sz="1100" b="1"/>
                  <a:t>Kids are considered fully vaccinated two weeks after their final dose.</a:t>
                </a:r>
                <a:endParaRPr lang="en-US" sz="1100" b="1">
                  <a:cs typeface="Calibri"/>
                </a:endParaRPr>
              </a:p>
            </p:txBody>
          </p:sp>
        </p:grpSp>
      </p:grpSp>
      <p:grpSp>
        <p:nvGrpSpPr>
          <p:cNvPr id="26" name="Group 25">
            <a:extLst>
              <a:ext uri="{FF2B5EF4-FFF2-40B4-BE49-F238E27FC236}">
                <a16:creationId xmlns:a16="http://schemas.microsoft.com/office/drawing/2014/main" id="{30E48A02-8458-475B-8BCE-CF41ED4A85EA}"/>
              </a:ext>
            </a:extLst>
          </p:cNvPr>
          <p:cNvGrpSpPr/>
          <p:nvPr/>
        </p:nvGrpSpPr>
        <p:grpSpPr>
          <a:xfrm>
            <a:off x="3474452" y="5994768"/>
            <a:ext cx="3097479" cy="1422133"/>
            <a:chOff x="3496503" y="5978678"/>
            <a:chExt cx="3097479" cy="1422133"/>
          </a:xfrm>
        </p:grpSpPr>
        <p:grpSp>
          <p:nvGrpSpPr>
            <p:cNvPr id="25" name="Group 24">
              <a:extLst>
                <a:ext uri="{FF2B5EF4-FFF2-40B4-BE49-F238E27FC236}">
                  <a16:creationId xmlns:a16="http://schemas.microsoft.com/office/drawing/2014/main" id="{CDDE8E62-6C13-40D3-B7FE-BEC4C648D3A7}"/>
                </a:ext>
              </a:extLst>
            </p:cNvPr>
            <p:cNvGrpSpPr/>
            <p:nvPr/>
          </p:nvGrpSpPr>
          <p:grpSpPr>
            <a:xfrm>
              <a:off x="3496503" y="5981826"/>
              <a:ext cx="1539886" cy="1418985"/>
              <a:chOff x="3496503" y="5981826"/>
              <a:chExt cx="1539886" cy="14189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30342" y="5981826"/>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496503" y="6943763"/>
                <a:ext cx="1539886" cy="457048"/>
              </a:xfrm>
              <a:prstGeom prst="rect">
                <a:avLst/>
              </a:prstGeom>
              <a:noFill/>
            </p:spPr>
            <p:txBody>
              <a:bodyPr wrap="square" lIns="0" tIns="0" rIns="0" bIns="0" rtlCol="0" anchor="t">
                <a:spAutoFit/>
              </a:bodyPr>
              <a:lstStyle/>
              <a:p>
                <a:pPr algn="ctr">
                  <a:lnSpc>
                    <a:spcPct val="90000"/>
                  </a:lnSpc>
                  <a:spcAft>
                    <a:spcPts val="600"/>
                  </a:spcAft>
                </a:pPr>
                <a:r>
                  <a:rPr lang="en-US" sz="1100" b="1"/>
                  <a:t>Continue to wear a mask, wash your hands, and maintain social distance.</a:t>
                </a:r>
                <a:endParaRPr lang="en-US" sz="1100" b="1">
                  <a:cs typeface="Calibri"/>
                </a:endParaRPr>
              </a:p>
            </p:txBody>
          </p:sp>
        </p:grpSp>
        <p:grpSp>
          <p:nvGrpSpPr>
            <p:cNvPr id="16" name="Group 15">
              <a:extLst>
                <a:ext uri="{FF2B5EF4-FFF2-40B4-BE49-F238E27FC236}">
                  <a16:creationId xmlns:a16="http://schemas.microsoft.com/office/drawing/2014/main" id="{4FD9E393-0A72-457D-A10E-4A652B5FDD1C}"/>
                </a:ext>
              </a:extLst>
            </p:cNvPr>
            <p:cNvGrpSpPr/>
            <p:nvPr/>
          </p:nvGrpSpPr>
          <p:grpSpPr>
            <a:xfrm>
              <a:off x="5178064" y="5978678"/>
              <a:ext cx="1415918" cy="1410703"/>
              <a:chOff x="5178064" y="5978678"/>
              <a:chExt cx="1415918" cy="1410703"/>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06247" y="5978678"/>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178064" y="6932333"/>
                <a:ext cx="1415918" cy="457048"/>
              </a:xfrm>
              <a:prstGeom prst="rect">
                <a:avLst/>
              </a:prstGeom>
              <a:noFill/>
            </p:spPr>
            <p:txBody>
              <a:bodyPr wrap="square" lIns="0" tIns="0" rIns="0" bIns="0" rtlCol="0" anchor="t">
                <a:spAutoFit/>
              </a:bodyPr>
              <a:lstStyle/>
              <a:p>
                <a:pPr algn="ctr">
                  <a:lnSpc>
                    <a:spcPct val="90000"/>
                  </a:lnSpc>
                  <a:spcAft>
                    <a:spcPts val="600"/>
                  </a:spcAft>
                </a:pPr>
                <a:r>
                  <a:rPr lang="en-US" sz="1100" b="1"/>
                  <a:t>Getting vaccinated helps protects kids and others from COVID-19!</a:t>
                </a:r>
                <a:endParaRPr lang="en-US" sz="1100" b="1">
                  <a:cs typeface="Calibri"/>
                </a:endParaRPr>
              </a:p>
            </p:txBody>
          </p:sp>
        </p:grpSp>
      </p:grpSp>
      <p:grpSp>
        <p:nvGrpSpPr>
          <p:cNvPr id="21" name="Group 20">
            <a:extLst>
              <a:ext uri="{FF2B5EF4-FFF2-40B4-BE49-F238E27FC236}">
                <a16:creationId xmlns:a16="http://schemas.microsoft.com/office/drawing/2014/main" id="{C7326A80-958E-4B0F-8FA4-13F32A48FD5D}"/>
              </a:ext>
            </a:extLst>
          </p:cNvPr>
          <p:cNvGrpSpPr/>
          <p:nvPr/>
        </p:nvGrpSpPr>
        <p:grpSpPr>
          <a:xfrm>
            <a:off x="3551995" y="2618918"/>
            <a:ext cx="2890369" cy="1551997"/>
            <a:chOff x="3574046" y="2652212"/>
            <a:chExt cx="2890369" cy="1551997"/>
          </a:xfrm>
        </p:grpSpPr>
        <p:grpSp>
          <p:nvGrpSpPr>
            <p:cNvPr id="11" name="Group 10">
              <a:extLst>
                <a:ext uri="{FF2B5EF4-FFF2-40B4-BE49-F238E27FC236}">
                  <a16:creationId xmlns:a16="http://schemas.microsoft.com/office/drawing/2014/main" id="{1D77C0E5-23FA-49E5-BF97-77E73A22E292}"/>
                </a:ext>
              </a:extLst>
            </p:cNvPr>
            <p:cNvGrpSpPr/>
            <p:nvPr/>
          </p:nvGrpSpPr>
          <p:grpSpPr>
            <a:xfrm>
              <a:off x="3574046" y="2655956"/>
              <a:ext cx="1425250" cy="1392385"/>
              <a:chOff x="3574046" y="2655956"/>
              <a:chExt cx="1425250" cy="1392385"/>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30342" y="2655956"/>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574046" y="3591293"/>
                <a:ext cx="1425250" cy="457048"/>
              </a:xfrm>
              <a:prstGeom prst="rect">
                <a:avLst/>
              </a:prstGeom>
              <a:noFill/>
            </p:spPr>
            <p:txBody>
              <a:bodyPr wrap="square" lIns="0" tIns="0" rIns="0" bIns="0" rtlCol="0" anchor="t">
                <a:spAutoFit/>
              </a:bodyPr>
              <a:lstStyle/>
              <a:p>
                <a:pPr algn="ctr">
                  <a:lnSpc>
                    <a:spcPct val="90000"/>
                  </a:lnSpc>
                  <a:spcAft>
                    <a:spcPts val="600"/>
                  </a:spcAft>
                </a:pPr>
                <a:r>
                  <a:rPr lang="en-US" sz="1100" b="1"/>
                  <a:t>The COVID-19 vaccine </a:t>
                </a:r>
                <a:br>
                  <a:rPr lang="en-US" sz="1100" b="1"/>
                </a:br>
                <a:r>
                  <a:rPr lang="en-US" sz="1100" b="1"/>
                  <a:t>is safe and effective </a:t>
                </a:r>
                <a:br>
                  <a:rPr lang="en-US" sz="1100" b="1"/>
                </a:br>
                <a:r>
                  <a:rPr lang="en-US" sz="1100" b="1"/>
                  <a:t>for children.</a:t>
                </a:r>
                <a:endParaRPr lang="en-US" sz="1100" b="1">
                  <a:cs typeface="Calibri"/>
                </a:endParaRPr>
              </a:p>
            </p:txBody>
          </p:sp>
        </p:grpSp>
        <p:grpSp>
          <p:nvGrpSpPr>
            <p:cNvPr id="15" name="Group 14">
              <a:extLst>
                <a:ext uri="{FF2B5EF4-FFF2-40B4-BE49-F238E27FC236}">
                  <a16:creationId xmlns:a16="http://schemas.microsoft.com/office/drawing/2014/main" id="{CCD5A2D8-73F6-409F-A288-22E919A88FB5}"/>
                </a:ext>
              </a:extLst>
            </p:cNvPr>
            <p:cNvGrpSpPr/>
            <p:nvPr/>
          </p:nvGrpSpPr>
          <p:grpSpPr>
            <a:xfrm>
              <a:off x="5224491" y="2652212"/>
              <a:ext cx="1239924" cy="1551997"/>
              <a:chOff x="5224491" y="2652212"/>
              <a:chExt cx="1239924" cy="1551997"/>
            </a:xfrm>
          </p:grpSpPr>
          <p:grpSp>
            <p:nvGrpSpPr>
              <p:cNvPr id="5" name="Group 4">
                <a:extLst>
                  <a:ext uri="{FF2B5EF4-FFF2-40B4-BE49-F238E27FC236}">
                    <a16:creationId xmlns:a16="http://schemas.microsoft.com/office/drawing/2014/main" id="{2DD5FC86-05F0-48AB-93B0-64165CAF5FD6}"/>
                  </a:ext>
                </a:extLst>
              </p:cNvPr>
              <p:cNvGrpSpPr/>
              <p:nvPr/>
            </p:nvGrpSpPr>
            <p:grpSpPr>
              <a:xfrm>
                <a:off x="5406248" y="265221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224491" y="3594811"/>
                <a:ext cx="1239924" cy="609398"/>
              </a:xfrm>
              <a:prstGeom prst="rect">
                <a:avLst/>
              </a:prstGeom>
              <a:noFill/>
            </p:spPr>
            <p:txBody>
              <a:bodyPr wrap="square" lIns="0" tIns="0" rIns="0" bIns="0" rtlCol="0" anchor="t">
                <a:spAutoFit/>
              </a:bodyPr>
              <a:lstStyle/>
              <a:p>
                <a:pPr algn="ctr">
                  <a:lnSpc>
                    <a:spcPct val="90000"/>
                  </a:lnSpc>
                </a:pPr>
                <a:r>
                  <a:rPr lang="en-US" sz="1100" b="1">
                    <a:ea typeface="+mn-lt"/>
                    <a:cs typeface="Calibri Light"/>
                  </a:rPr>
                  <a:t>After vaccination kids may experience: arm pain, headache, fever, or chills.</a:t>
                </a:r>
              </a:p>
            </p:txBody>
          </p:sp>
        </p:grpSp>
      </p:grpSp>
      <p:grpSp>
        <p:nvGrpSpPr>
          <p:cNvPr id="40" name="Group 39">
            <a:extLst>
              <a:ext uri="{FF2B5EF4-FFF2-40B4-BE49-F238E27FC236}">
                <a16:creationId xmlns:a16="http://schemas.microsoft.com/office/drawing/2014/main" id="{B2EC6D6F-779F-464B-AEE8-86623CA061A6}"/>
              </a:ext>
            </a:extLst>
          </p:cNvPr>
          <p:cNvGrpSpPr/>
          <p:nvPr/>
        </p:nvGrpSpPr>
        <p:grpSpPr>
          <a:xfrm>
            <a:off x="3437697" y="1007155"/>
            <a:ext cx="3129171" cy="1405198"/>
            <a:chOff x="3459748" y="1017379"/>
            <a:chExt cx="3129171" cy="1405198"/>
          </a:xfrm>
        </p:grpSpPr>
        <p:grpSp>
          <p:nvGrpSpPr>
            <p:cNvPr id="39" name="Group 38">
              <a:extLst>
                <a:ext uri="{FF2B5EF4-FFF2-40B4-BE49-F238E27FC236}">
                  <a16:creationId xmlns:a16="http://schemas.microsoft.com/office/drawing/2014/main" id="{C1C43B50-56B9-48F4-A242-AA07131EB20F}"/>
                </a:ext>
              </a:extLst>
            </p:cNvPr>
            <p:cNvGrpSpPr/>
            <p:nvPr/>
          </p:nvGrpSpPr>
          <p:grpSpPr>
            <a:xfrm>
              <a:off x="3459748" y="1017380"/>
              <a:ext cx="1539548" cy="1405190"/>
              <a:chOff x="3459748" y="1017380"/>
              <a:chExt cx="1539548" cy="1405190"/>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30342" y="1017380"/>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459748" y="1965522"/>
                <a:ext cx="1539548" cy="457048"/>
              </a:xfrm>
              <a:prstGeom prst="rect">
                <a:avLst/>
              </a:prstGeom>
              <a:noFill/>
            </p:spPr>
            <p:txBody>
              <a:bodyPr wrap="square" lIns="0" tIns="0" rIns="0" bIns="0" rtlCol="0" anchor="t">
                <a:spAutoFit/>
              </a:bodyPr>
              <a:lstStyle/>
              <a:p>
                <a:pPr algn="ctr">
                  <a:lnSpc>
                    <a:spcPct val="90000"/>
                  </a:lnSpc>
                  <a:spcAft>
                    <a:spcPts val="600"/>
                  </a:spcAft>
                </a:pPr>
                <a:r>
                  <a:rPr lang="en-US" sz="1100" b="1"/>
                  <a:t>It is important for children to get vaccinated, even if they've had COVID-19.</a:t>
                </a:r>
              </a:p>
            </p:txBody>
          </p:sp>
        </p:grpSp>
        <p:grpSp>
          <p:nvGrpSpPr>
            <p:cNvPr id="32" name="Group 31">
              <a:extLst>
                <a:ext uri="{FF2B5EF4-FFF2-40B4-BE49-F238E27FC236}">
                  <a16:creationId xmlns:a16="http://schemas.microsoft.com/office/drawing/2014/main" id="{21546944-53D9-49C3-8563-441BE1BF866E}"/>
                </a:ext>
              </a:extLst>
            </p:cNvPr>
            <p:cNvGrpSpPr/>
            <p:nvPr/>
          </p:nvGrpSpPr>
          <p:grpSpPr>
            <a:xfrm>
              <a:off x="5130195" y="1017379"/>
              <a:ext cx="1458724" cy="1405198"/>
              <a:chOff x="5130195" y="1017379"/>
              <a:chExt cx="1458724" cy="1405198"/>
            </a:xfrm>
          </p:grpSpPr>
          <p:grpSp>
            <p:nvGrpSpPr>
              <p:cNvPr id="3" name="Group 2">
                <a:extLst>
                  <a:ext uri="{FF2B5EF4-FFF2-40B4-BE49-F238E27FC236}">
                    <a16:creationId xmlns:a16="http://schemas.microsoft.com/office/drawing/2014/main" id="{F4A7293B-75CF-4A9D-BF15-1AA3A90F80EF}"/>
                  </a:ext>
                </a:extLst>
              </p:cNvPr>
              <p:cNvGrpSpPr/>
              <p:nvPr/>
            </p:nvGrpSpPr>
            <p:grpSpPr>
              <a:xfrm>
                <a:off x="5406247" y="1017379"/>
                <a:ext cx="912659" cy="912659"/>
                <a:chOff x="2932763" y="1151350"/>
                <a:chExt cx="1906877" cy="1906877"/>
              </a:xfrm>
            </p:grpSpPr>
            <p:sp>
              <p:nvSpPr>
                <p:cNvPr id="55" name="Rectangle 54">
                  <a:extLst>
                    <a:ext uri="{FF2B5EF4-FFF2-40B4-BE49-F238E27FC236}">
                      <a16:creationId xmlns:a16="http://schemas.microsoft.com/office/drawing/2014/main" id="{482EC1C3-0E80-45C7-B781-D237CC6D5E82}"/>
                    </a:ext>
                  </a:extLst>
                </p:cNvPr>
                <p:cNvSpPr/>
                <p:nvPr/>
              </p:nvSpPr>
              <p:spPr>
                <a:xfrm>
                  <a:off x="2932763" y="1151350"/>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3CEE380-ED31-4686-8766-175B44A0857D}"/>
                    </a:ext>
                  </a:extLst>
                </p:cNvPr>
                <p:cNvGrpSpPr/>
                <p:nvPr/>
              </p:nvGrpSpPr>
              <p:grpSpPr>
                <a:xfrm>
                  <a:off x="3099945" y="1305653"/>
                  <a:ext cx="1598270" cy="1598270"/>
                  <a:chOff x="3087066" y="1180601"/>
                  <a:chExt cx="1598270" cy="1598270"/>
                </a:xfrm>
              </p:grpSpPr>
              <p:pic>
                <p:nvPicPr>
                  <p:cNvPr id="57" name="Graphic 56">
                    <a:extLst>
                      <a:ext uri="{FF2B5EF4-FFF2-40B4-BE49-F238E27FC236}">
                        <a16:creationId xmlns:a16="http://schemas.microsoft.com/office/drawing/2014/main" id="{AFFC318B-A2A2-472C-A734-5ADEA79C36C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308538" y="1637169"/>
                    <a:ext cx="1155326" cy="685134"/>
                  </a:xfrm>
                  <a:prstGeom prst="rect">
                    <a:avLst/>
                  </a:prstGeom>
                </p:spPr>
              </p:pic>
              <p:sp>
                <p:nvSpPr>
                  <p:cNvPr id="58" name="&quot;Not Allowed&quot; Symbol 57">
                    <a:extLst>
                      <a:ext uri="{FF2B5EF4-FFF2-40B4-BE49-F238E27FC236}">
                        <a16:creationId xmlns:a16="http://schemas.microsoft.com/office/drawing/2014/main" id="{3A6B56FC-26C3-4FEC-AF05-0EC230BE253C}"/>
                      </a:ext>
                    </a:extLst>
                  </p:cNvPr>
                  <p:cNvSpPr/>
                  <p:nvPr/>
                </p:nvSpPr>
                <p:spPr>
                  <a:xfrm>
                    <a:off x="3087066" y="1180601"/>
                    <a:ext cx="1598270" cy="1598270"/>
                  </a:xfrm>
                  <a:prstGeom prst="noSmoking">
                    <a:avLst>
                      <a:gd name="adj" fmla="val 6984"/>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0" name="TextBox 79">
                <a:extLst>
                  <a:ext uri="{FF2B5EF4-FFF2-40B4-BE49-F238E27FC236}">
                    <a16:creationId xmlns:a16="http://schemas.microsoft.com/office/drawing/2014/main" id="{33A254BB-728B-46FC-AE36-69A08FD9FC00}"/>
                  </a:ext>
                </a:extLst>
              </p:cNvPr>
              <p:cNvSpPr txBox="1"/>
              <p:nvPr/>
            </p:nvSpPr>
            <p:spPr>
              <a:xfrm>
                <a:off x="5130195" y="1965529"/>
                <a:ext cx="1458724" cy="457048"/>
              </a:xfrm>
              <a:prstGeom prst="rect">
                <a:avLst/>
              </a:prstGeom>
              <a:noFill/>
            </p:spPr>
            <p:txBody>
              <a:bodyPr wrap="square" lIns="0" tIns="0" rIns="0" bIns="0" rtlCol="0" anchor="t">
                <a:spAutoFit/>
              </a:bodyPr>
              <a:lstStyle/>
              <a:p>
                <a:pPr algn="ctr">
                  <a:lnSpc>
                    <a:spcPct val="90000"/>
                  </a:lnSpc>
                  <a:spcAft>
                    <a:spcPts val="600"/>
                  </a:spcAft>
                </a:pPr>
                <a:r>
                  <a:rPr lang="en-US" sz="1100" b="1">
                    <a:cs typeface="Calibri"/>
                  </a:rPr>
                  <a:t>It is completely FREE and does NOT require any form of identification.</a:t>
                </a:r>
              </a:p>
            </p:txBody>
          </p:sp>
        </p:grpSp>
      </p:grpSp>
      <p:sp>
        <p:nvSpPr>
          <p:cNvPr id="91" name="Rectangle 90">
            <a:extLst>
              <a:ext uri="{FF2B5EF4-FFF2-40B4-BE49-F238E27FC236}">
                <a16:creationId xmlns:a16="http://schemas.microsoft.com/office/drawing/2014/main" id="{5B5B4C32-5690-42D3-8E0F-8B8D57B90BE8}"/>
              </a:ext>
            </a:extLst>
          </p:cNvPr>
          <p:cNvSpPr/>
          <p:nvPr/>
        </p:nvSpPr>
        <p:spPr>
          <a:xfrm>
            <a:off x="6747715" y="1550194"/>
            <a:ext cx="3314776"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7162549" y="1667657"/>
            <a:ext cx="2472410"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BENEFITS OF VACCINATION</a:t>
            </a: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164740"/>
            <a:ext cx="3318795" cy="4532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181121" y="5289944"/>
            <a:ext cx="2435266"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RISKS FOR UNVACCINATED</a:t>
            </a:r>
          </a:p>
        </p:txBody>
      </p:sp>
      <p:sp>
        <p:nvSpPr>
          <p:cNvPr id="97" name="TextBox 96">
            <a:extLst>
              <a:ext uri="{FF2B5EF4-FFF2-40B4-BE49-F238E27FC236}">
                <a16:creationId xmlns:a16="http://schemas.microsoft.com/office/drawing/2014/main" id="{44FF3B32-BCBB-4E36-AA4F-850C58A6E173}"/>
              </a:ext>
            </a:extLst>
          </p:cNvPr>
          <p:cNvSpPr txBox="1"/>
          <p:nvPr/>
        </p:nvSpPr>
        <p:spPr>
          <a:xfrm>
            <a:off x="6972866" y="5768059"/>
            <a:ext cx="2821366" cy="1708160"/>
          </a:xfrm>
          <a:prstGeom prst="rect">
            <a:avLst/>
          </a:prstGeom>
          <a:noFill/>
        </p:spPr>
        <p:txBody>
          <a:bodyPr wrap="square" lIns="0" tIns="0" rIns="0" bIns="0" rtlCol="0" anchor="t">
            <a:spAutoFit/>
          </a:bodyPr>
          <a:lstStyle/>
          <a:p>
            <a:pPr marL="171450" indent="-171450">
              <a:spcAft>
                <a:spcPts val="600"/>
              </a:spcAft>
              <a:buClr>
                <a:srgbClr val="C00000"/>
              </a:buClr>
              <a:buSzPct val="150000"/>
              <a:buFont typeface="Calibri" panose="020F0502020204030204" pitchFamily="34" charset="0"/>
              <a:buChar char="x"/>
            </a:pPr>
            <a:r>
              <a:rPr lang="en-US" sz="1200">
                <a:cs typeface="Calibri"/>
              </a:rPr>
              <a:t>Higher risk of COVID-19 infection.</a:t>
            </a:r>
            <a:endParaRPr lang="en-US" sz="1200"/>
          </a:p>
          <a:p>
            <a:pPr marL="171450" indent="-171450">
              <a:spcAft>
                <a:spcPts val="600"/>
              </a:spcAft>
              <a:buClr>
                <a:srgbClr val="C00000"/>
              </a:buClr>
              <a:buSzPct val="150000"/>
              <a:buFont typeface="Calibri" panose="020F0502020204030204" pitchFamily="34" charset="0"/>
              <a:buChar char="x"/>
            </a:pPr>
            <a:r>
              <a:rPr lang="en-US" sz="1200"/>
              <a:t>Higher risk of serious infection, hospitalization, and death.</a:t>
            </a:r>
            <a:endParaRPr lang="en-US" sz="1200">
              <a:cs typeface="Calibri"/>
            </a:endParaRPr>
          </a:p>
          <a:p>
            <a:pPr marL="171450" indent="-171450">
              <a:spcAft>
                <a:spcPts val="600"/>
              </a:spcAft>
              <a:buClr>
                <a:srgbClr val="C00000"/>
              </a:buClr>
              <a:buSzPct val="150000"/>
              <a:buFont typeface="Calibri" panose="020F0502020204030204" pitchFamily="34" charset="0"/>
              <a:buChar char="x"/>
            </a:pPr>
            <a:r>
              <a:rPr lang="en-US" sz="1200">
                <a:ea typeface="+mn-lt"/>
                <a:cs typeface="+mn-lt"/>
              </a:rPr>
              <a:t>Higher risk of developing long-term symptoms of COVID-19 if infected.</a:t>
            </a:r>
          </a:p>
          <a:p>
            <a:pPr marL="171450" indent="-171450">
              <a:spcAft>
                <a:spcPts val="600"/>
              </a:spcAft>
              <a:buClr>
                <a:srgbClr val="C00000"/>
              </a:buClr>
              <a:buSzPct val="150000"/>
              <a:buFont typeface="Calibri,Sans-Serif" panose="020F0502020204030204" pitchFamily="34" charset="0"/>
              <a:buChar char="x"/>
            </a:pPr>
            <a:r>
              <a:rPr lang="en-US" sz="1200">
                <a:ea typeface="+mn-lt"/>
                <a:cs typeface="+mn-lt"/>
              </a:rPr>
              <a:t>Higher risk of being exposed to new forms of the virus that are more contagious and dangerous.</a:t>
            </a:r>
          </a:p>
        </p:txBody>
      </p:sp>
      <p:sp>
        <p:nvSpPr>
          <p:cNvPr id="92" name="TextBox 91">
            <a:extLst>
              <a:ext uri="{FF2B5EF4-FFF2-40B4-BE49-F238E27FC236}">
                <a16:creationId xmlns:a16="http://schemas.microsoft.com/office/drawing/2014/main" id="{202A308C-7CEE-4935-B621-3628895777AE}"/>
              </a:ext>
            </a:extLst>
          </p:cNvPr>
          <p:cNvSpPr txBox="1"/>
          <p:nvPr/>
        </p:nvSpPr>
        <p:spPr>
          <a:xfrm>
            <a:off x="6972866" y="2103517"/>
            <a:ext cx="2838450" cy="2893100"/>
          </a:xfrm>
          <a:prstGeom prst="rect">
            <a:avLst/>
          </a:prstGeom>
          <a:noFill/>
        </p:spPr>
        <p:txBody>
          <a:bodyPr wrap="square" lIns="0" tIns="0" rIns="0" bIns="0" rtlCol="0" anchor="t">
            <a:spAutoFit/>
          </a:bodyPr>
          <a:lstStyle/>
          <a:p>
            <a:pPr marL="171450" indent="-171450">
              <a:spcAft>
                <a:spcPts val="600"/>
              </a:spcAft>
              <a:buClr>
                <a:srgbClr val="84BAF0"/>
              </a:buClr>
              <a:buSzPct val="120000"/>
              <a:buFont typeface="Wingdings" panose="05000000000000000000" pitchFamily="2" charset="2"/>
              <a:buChar char="ü"/>
            </a:pPr>
            <a:r>
              <a:rPr lang="en-US" sz="1200">
                <a:cs typeface="Calibri"/>
              </a:rPr>
              <a:t>Vaccination protects children and their families from becoming seriously ill and being hospitalized. </a:t>
            </a:r>
          </a:p>
          <a:p>
            <a:pPr marL="171450" indent="-171450">
              <a:spcAft>
                <a:spcPts val="600"/>
              </a:spcAft>
              <a:buClr>
                <a:srgbClr val="84BAF0"/>
              </a:buClr>
              <a:buSzPct val="120000"/>
              <a:buFont typeface="Wingdings" panose="05000000000000000000" pitchFamily="2" charset="2"/>
              <a:buChar char="ü"/>
            </a:pPr>
            <a:r>
              <a:rPr lang="en-US" sz="1200">
                <a:cs typeface="Calibri"/>
              </a:rPr>
              <a:t>Vaccination decreases the number of new, severe, and deadly COVID-19 cases in </a:t>
            </a:r>
            <a:br>
              <a:rPr lang="en-US" sz="1200">
                <a:cs typeface="Calibri"/>
              </a:rPr>
            </a:br>
            <a:r>
              <a:rPr lang="en-US" sz="1200">
                <a:cs typeface="Calibri"/>
              </a:rPr>
              <a:t>your community.</a:t>
            </a:r>
          </a:p>
          <a:p>
            <a:pPr marL="171450" indent="-171450">
              <a:spcAft>
                <a:spcPts val="600"/>
              </a:spcAft>
              <a:buClr>
                <a:srgbClr val="84BAF0"/>
              </a:buClr>
              <a:buSzPct val="120000"/>
              <a:buFont typeface="Wingdings" panose="05000000000000000000" pitchFamily="2" charset="2"/>
              <a:buChar char="ü"/>
            </a:pPr>
            <a:r>
              <a:rPr lang="en-US" sz="1200">
                <a:cs typeface="Calibri"/>
              </a:rPr>
              <a:t>Vaccination protects hospitals and clinicians from being overwhelmed with severely ill COVID-19 patients.</a:t>
            </a:r>
            <a:endParaRPr lang="en-US" sz="1200"/>
          </a:p>
          <a:p>
            <a:pPr marL="171450" indent="-171450">
              <a:spcAft>
                <a:spcPts val="600"/>
              </a:spcAft>
              <a:buClr>
                <a:srgbClr val="84BAF0"/>
              </a:buClr>
              <a:buSzPct val="120000"/>
              <a:buFont typeface="Wingdings" panose="05000000000000000000" pitchFamily="2" charset="2"/>
              <a:buChar char="ü"/>
            </a:pPr>
            <a:r>
              <a:rPr lang="en-US" sz="1200">
                <a:cs typeface="Calibri"/>
              </a:rPr>
              <a:t>The more vaccinated individuals in our community, the less we need to worry about new variants.</a:t>
            </a:r>
          </a:p>
          <a:p>
            <a:pPr marL="171450" indent="-171450">
              <a:spcAft>
                <a:spcPts val="600"/>
              </a:spcAft>
              <a:buClr>
                <a:srgbClr val="84BAF0"/>
              </a:buClr>
              <a:buSzPct val="120000"/>
              <a:buFont typeface="Wingdings" panose="05000000000000000000" pitchFamily="2" charset="2"/>
              <a:buChar char="ü"/>
            </a:pPr>
            <a:r>
              <a:rPr lang="en-US" sz="1200"/>
              <a:t>Children can return to normal activities sooner if more people get vaccinated.</a:t>
            </a:r>
            <a:endParaRPr lang="en-US" sz="1200">
              <a:cs typeface="Calibri"/>
            </a:endParaRPr>
          </a:p>
        </p:txBody>
      </p:sp>
      <p:grpSp>
        <p:nvGrpSpPr>
          <p:cNvPr id="12" name="Group 11">
            <a:extLst>
              <a:ext uri="{FF2B5EF4-FFF2-40B4-BE49-F238E27FC236}">
                <a16:creationId xmlns:a16="http://schemas.microsoft.com/office/drawing/2014/main" id="{389CB252-E784-4455-89F3-1ACD83DDD29D}"/>
              </a:ext>
            </a:extLst>
          </p:cNvPr>
          <p:cNvGrpSpPr/>
          <p:nvPr/>
        </p:nvGrpSpPr>
        <p:grpSpPr>
          <a:xfrm>
            <a:off x="442013" y="4846330"/>
            <a:ext cx="858345" cy="986653"/>
            <a:chOff x="279608" y="5059344"/>
            <a:chExt cx="873492" cy="1004065"/>
          </a:xfrm>
        </p:grpSpPr>
        <p:pic>
          <p:nvPicPr>
            <p:cNvPr id="9" name="Picture 8" descr="A person hugging a person in a garment&#10;&#10;Description automatically generated with medium confidence">
              <a:extLst>
                <a:ext uri="{FF2B5EF4-FFF2-40B4-BE49-F238E27FC236}">
                  <a16:creationId xmlns:a16="http://schemas.microsoft.com/office/drawing/2014/main" id="{45043F68-CCE6-4FF4-BA56-38E93599900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79608" y="5059344"/>
              <a:ext cx="873492" cy="861999"/>
            </a:xfrm>
            <a:prstGeom prst="rect">
              <a:avLst/>
            </a:prstGeom>
          </p:spPr>
        </p:pic>
        <p:sp>
          <p:nvSpPr>
            <p:cNvPr id="94" name="Rectangle 93">
              <a:extLst>
                <a:ext uri="{FF2B5EF4-FFF2-40B4-BE49-F238E27FC236}">
                  <a16:creationId xmlns:a16="http://schemas.microsoft.com/office/drawing/2014/main" id="{6A780DB7-0929-46D2-9C96-87885B1772A0}"/>
                </a:ext>
              </a:extLst>
            </p:cNvPr>
            <p:cNvSpPr/>
            <p:nvPr/>
          </p:nvSpPr>
          <p:spPr>
            <a:xfrm>
              <a:off x="298202" y="5806004"/>
              <a:ext cx="724351" cy="257405"/>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F5F32ED-BA3F-4570-8A07-AC8AB4B9934F}"/>
              </a:ext>
            </a:extLst>
          </p:cNvPr>
          <p:cNvSpPr txBox="1"/>
          <p:nvPr/>
        </p:nvSpPr>
        <p:spPr>
          <a:xfrm>
            <a:off x="1228572" y="365808"/>
            <a:ext cx="1941297" cy="553998"/>
          </a:xfrm>
          <a:prstGeom prst="rect">
            <a:avLst/>
          </a:prstGeom>
          <a:noFill/>
        </p:spPr>
        <p:txBody>
          <a:bodyPr wrap="square" lIns="0" tIns="0" rIns="0" bIns="0" rtlCol="0" anchor="t">
            <a:spAutoFit/>
          </a:bodyPr>
          <a:lstStyle/>
          <a:p>
            <a:r>
              <a:rPr lang="es-ES" b="1" dirty="0">
                <a:solidFill>
                  <a:srgbClr val="0E5299"/>
                </a:solidFill>
              </a:rPr>
              <a:t>COVID-19 VACCINES </a:t>
            </a:r>
          </a:p>
          <a:p>
            <a:r>
              <a:rPr lang="es-ES" b="1" dirty="0">
                <a:solidFill>
                  <a:srgbClr val="0E5299"/>
                </a:solidFill>
              </a:rPr>
              <a:t>FOR CHILDREN</a:t>
            </a:r>
            <a:endParaRPr lang="es-ES" b="1" dirty="0">
              <a:solidFill>
                <a:srgbClr val="0E5299"/>
              </a:solidFill>
              <a:cs typeface="Calibri"/>
            </a:endParaRPr>
          </a:p>
        </p:txBody>
      </p:sp>
      <p:sp>
        <p:nvSpPr>
          <p:cNvPr id="98" name="Rectangle 97">
            <a:extLst>
              <a:ext uri="{FF2B5EF4-FFF2-40B4-BE49-F238E27FC236}">
                <a16:creationId xmlns:a16="http://schemas.microsoft.com/office/drawing/2014/main" id="{ACD0DCBD-3FEF-4229-A339-0F2FC7A58552}"/>
              </a:ext>
            </a:extLst>
          </p:cNvPr>
          <p:cNvSpPr/>
          <p:nvPr/>
        </p:nvSpPr>
        <p:spPr>
          <a:xfrm>
            <a:off x="-5032" y="2340485"/>
            <a:ext cx="3376878" cy="676216"/>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504253" y="2417021"/>
            <a:ext cx="2292310" cy="498598"/>
          </a:xfrm>
          <a:prstGeom prst="rect">
            <a:avLst/>
          </a:prstGeom>
          <a:noFill/>
        </p:spPr>
        <p:txBody>
          <a:bodyPr wrap="square" lIns="0" tIns="0" rIns="0" bIns="0" rtlCol="0" anchor="t">
            <a:spAutoFit/>
          </a:bodyPr>
          <a:lstStyle/>
          <a:p>
            <a:pPr algn="ctr">
              <a:lnSpc>
                <a:spcPct val="90000"/>
              </a:lnSpc>
              <a:spcAft>
                <a:spcPts val="600"/>
              </a:spcAft>
            </a:pPr>
            <a:r>
              <a:rPr lang="es-ES" b="1">
                <a:solidFill>
                  <a:schemeClr val="bg1"/>
                </a:solidFill>
              </a:rPr>
              <a:t>HOW TO PROTECT YOUR CHILDREN</a:t>
            </a:r>
            <a:endParaRPr lang="es-ES" b="1">
              <a:solidFill>
                <a:schemeClr val="bg1"/>
              </a:solidFill>
              <a:cs typeface="Calibri"/>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314078" y="3136368"/>
            <a:ext cx="2891958" cy="1708160"/>
          </a:xfrm>
          <a:prstGeom prst="rect">
            <a:avLst/>
          </a:prstGeom>
          <a:noFill/>
        </p:spPr>
        <p:txBody>
          <a:bodyPr wrap="square" lIns="0" tIns="0" rIns="0" bIns="0" rtlCol="0" anchor="t">
            <a:spAutoFit/>
          </a:bodyPr>
          <a:lstStyle/>
          <a:p>
            <a:pPr marL="171450" indent="-171450">
              <a:spcAft>
                <a:spcPts val="900"/>
              </a:spcAft>
              <a:buClr>
                <a:srgbClr val="0E5299"/>
              </a:buClr>
              <a:buSzPct val="225000"/>
              <a:buFont typeface="Calibri" panose="020F0502020204030204" pitchFamily="34" charset="0"/>
              <a:buChar char="₊"/>
            </a:pPr>
            <a:r>
              <a:rPr lang="en-US" sz="1200"/>
              <a:t>Get vaccinated and get your children who are 5 and older vaccinated.</a:t>
            </a:r>
            <a:endParaRPr lang="en-US" sz="1200">
              <a:cs typeface="Calibri"/>
            </a:endParaRPr>
          </a:p>
          <a:p>
            <a:pPr marL="171450" indent="-171450">
              <a:spcAft>
                <a:spcPts val="900"/>
              </a:spcAft>
              <a:buClr>
                <a:srgbClr val="0E5299"/>
              </a:buClr>
              <a:buSzPct val="225000"/>
              <a:buFont typeface="Calibri" panose="020F0502020204030204" pitchFamily="34" charset="0"/>
              <a:buChar char="₊"/>
            </a:pPr>
            <a:r>
              <a:rPr lang="en-US" sz="1200">
                <a:solidFill>
                  <a:srgbClr val="000000"/>
                </a:solidFill>
                <a:cs typeface="Calibri"/>
              </a:rPr>
              <a:t>Wear a mask when indoors even when you are up to date on your vaccines.  </a:t>
            </a:r>
          </a:p>
          <a:p>
            <a:pPr marL="171450" indent="-171450">
              <a:spcAft>
                <a:spcPts val="900"/>
              </a:spcAft>
              <a:buClr>
                <a:srgbClr val="0E5299"/>
              </a:buClr>
              <a:buSzPct val="225000"/>
              <a:buFont typeface="Calibri" panose="020F0502020204030204" pitchFamily="34" charset="0"/>
              <a:buChar char="₊"/>
            </a:pPr>
            <a:r>
              <a:rPr lang="en-US" sz="1200">
                <a:solidFill>
                  <a:srgbClr val="000000"/>
                </a:solidFill>
                <a:cs typeface="Calibri"/>
              </a:rPr>
              <a:t>If your child is up to date on their vaccination and is exposed to COVID-19, the child does not need t</a:t>
            </a:r>
            <a:r>
              <a:rPr lang="en-US" sz="1200">
                <a:cs typeface="Calibri"/>
              </a:rPr>
              <a:t>o quarantine. Get them tested 5-7 days after exposure.</a:t>
            </a:r>
          </a:p>
        </p:txBody>
      </p:sp>
      <p:sp>
        <p:nvSpPr>
          <p:cNvPr id="102" name="TextBox 101">
            <a:extLst>
              <a:ext uri="{FF2B5EF4-FFF2-40B4-BE49-F238E27FC236}">
                <a16:creationId xmlns:a16="http://schemas.microsoft.com/office/drawing/2014/main" id="{4C21A323-F65B-48A5-B37D-2CE703D9F642}"/>
              </a:ext>
            </a:extLst>
          </p:cNvPr>
          <p:cNvSpPr txBox="1"/>
          <p:nvPr/>
        </p:nvSpPr>
        <p:spPr>
          <a:xfrm>
            <a:off x="1322945" y="5087538"/>
            <a:ext cx="1089325" cy="590931"/>
          </a:xfrm>
          <a:prstGeom prst="rect">
            <a:avLst/>
          </a:prstGeom>
          <a:noFill/>
        </p:spPr>
        <p:txBody>
          <a:bodyPr wrap="square" lIns="91440" tIns="45720" rIns="91440" bIns="45720" anchor="t">
            <a:spAutoFit/>
          </a:bodyPr>
          <a:lstStyle/>
          <a:p>
            <a:pPr>
              <a:lnSpc>
                <a:spcPct val="80000"/>
              </a:lnSpc>
            </a:pPr>
            <a:r>
              <a:rPr lang="en-US" sz="2000" b="1"/>
              <a:t>For </a:t>
            </a:r>
          </a:p>
          <a:p>
            <a:pPr>
              <a:lnSpc>
                <a:spcPct val="80000"/>
              </a:lnSpc>
            </a:pPr>
            <a:r>
              <a:rPr lang="en-US" sz="2000" b="1"/>
              <a:t>women:</a:t>
            </a:r>
            <a:endParaRPr lang="en-US" sz="2000" b="1">
              <a:cs typeface="Calibri"/>
            </a:endParaRPr>
          </a:p>
        </p:txBody>
      </p:sp>
      <p:sp>
        <p:nvSpPr>
          <p:cNvPr id="108" name="TextBox 107">
            <a:extLst>
              <a:ext uri="{FF2B5EF4-FFF2-40B4-BE49-F238E27FC236}">
                <a16:creationId xmlns:a16="http://schemas.microsoft.com/office/drawing/2014/main" id="{BAB95AEC-6B96-462D-AC34-224E370E066C}"/>
              </a:ext>
            </a:extLst>
          </p:cNvPr>
          <p:cNvSpPr txBox="1"/>
          <p:nvPr/>
        </p:nvSpPr>
        <p:spPr>
          <a:xfrm>
            <a:off x="195538" y="1010349"/>
            <a:ext cx="2760209" cy="1317284"/>
          </a:xfrm>
          <a:prstGeom prst="rect">
            <a:avLst/>
          </a:prstGeom>
          <a:noFill/>
        </p:spPr>
        <p:txBody>
          <a:bodyPr wrap="square" lIns="0" tIns="0" rIns="0" bIns="0" rtlCol="0" anchor="t">
            <a:spAutoFit/>
          </a:bodyPr>
          <a:lstStyle/>
          <a:p>
            <a:pPr marL="171450" indent="-171450">
              <a:lnSpc>
                <a:spcPct val="90000"/>
              </a:lnSpc>
              <a:spcAft>
                <a:spcPts val="600"/>
              </a:spcAft>
              <a:buClr>
                <a:srgbClr val="0E5299"/>
              </a:buClr>
              <a:buSzPct val="115000"/>
              <a:buFont typeface="Wingdings" panose="05000000000000000000" pitchFamily="2" charset="2"/>
              <a:buChar char="Ø"/>
            </a:pPr>
            <a:r>
              <a:rPr lang="en-US" sz="1200" dirty="0"/>
              <a:t>Children 5+: 2 doses, 3 weeks apart, but for boys</a:t>
            </a:r>
            <a:r>
              <a:rPr lang="en-US" sz="1200" dirty="0">
                <a:cs typeface="Calibri"/>
              </a:rPr>
              <a:t> 12-17: 2 doses, 8 weeks apart.* </a:t>
            </a:r>
          </a:p>
          <a:p>
            <a:pPr marL="171450" indent="-171450">
              <a:lnSpc>
                <a:spcPct val="90000"/>
              </a:lnSpc>
              <a:spcAft>
                <a:spcPts val="600"/>
              </a:spcAft>
              <a:buClr>
                <a:srgbClr val="0E5299"/>
              </a:buClr>
              <a:buSzPct val="115000"/>
              <a:buFont typeface="Wingdings" panose="05000000000000000000" pitchFamily="2" charset="2"/>
              <a:buChar char="Ø"/>
            </a:pPr>
            <a:r>
              <a:rPr lang="en-US" sz="1200" dirty="0">
                <a:cs typeface="Calibri"/>
              </a:rPr>
              <a:t>Children 12-17:</a:t>
            </a:r>
            <a:r>
              <a:rPr lang="en-US" sz="1200" b="1" dirty="0">
                <a:cs typeface="Calibri"/>
              </a:rPr>
              <a:t> </a:t>
            </a:r>
            <a:r>
              <a:rPr lang="en-US" sz="1200" dirty="0">
                <a:cs typeface="Calibri"/>
              </a:rPr>
              <a:t>a booster is given 5 months after the second dose. </a:t>
            </a:r>
            <a:endParaRPr lang="en-US" dirty="0">
              <a:cs typeface="Calibri"/>
            </a:endParaRPr>
          </a:p>
          <a:p>
            <a:pPr marL="171450" indent="-171450">
              <a:lnSpc>
                <a:spcPct val="90000"/>
              </a:lnSpc>
              <a:spcAft>
                <a:spcPts val="600"/>
              </a:spcAft>
              <a:buClr>
                <a:srgbClr val="0E5299"/>
              </a:buClr>
              <a:buSzPct val="114999"/>
              <a:buFont typeface="Wingdings" panose="05000000000000000000" pitchFamily="2" charset="2"/>
              <a:buChar char="Ø"/>
            </a:pPr>
            <a:r>
              <a:rPr lang="en-US" sz="1200" dirty="0">
                <a:cs typeface="Calibri"/>
              </a:rPr>
              <a:t>Immunocompromised children 5-11: a booster is given 28 days after the second dose.</a:t>
            </a:r>
          </a:p>
        </p:txBody>
      </p:sp>
      <p:sp>
        <p:nvSpPr>
          <p:cNvPr id="110" name="TextBox 109">
            <a:extLst>
              <a:ext uri="{FF2B5EF4-FFF2-40B4-BE49-F238E27FC236}">
                <a16:creationId xmlns:a16="http://schemas.microsoft.com/office/drawing/2014/main" id="{BF247A29-5D55-4E85-ABEB-BD2C8E643642}"/>
              </a:ext>
            </a:extLst>
          </p:cNvPr>
          <p:cNvSpPr txBox="1"/>
          <p:nvPr/>
        </p:nvSpPr>
        <p:spPr>
          <a:xfrm>
            <a:off x="312468" y="5767863"/>
            <a:ext cx="2893568" cy="1369606"/>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Sans-Serif" panose="020F0502020204030204" pitchFamily="34" charset="0"/>
              <a:buChar char="₊"/>
            </a:pPr>
            <a:r>
              <a:rPr lang="en-US" sz="1200"/>
              <a:t>For women of any age who are pregnant, breastfeeding, or trying to get pregnant, vaccines are critical for keeping moms and their babies healthy. </a:t>
            </a:r>
            <a:endParaRPr lang="en-US" sz="1200">
              <a:ea typeface="+mn-lt"/>
              <a:cs typeface="+mn-lt"/>
            </a:endParaRPr>
          </a:p>
          <a:p>
            <a:pPr marL="171450" indent="-171450">
              <a:spcAft>
                <a:spcPts val="600"/>
              </a:spcAft>
              <a:buClr>
                <a:srgbClr val="0E5299"/>
              </a:buClr>
              <a:buSzPct val="225000"/>
              <a:buFont typeface="Calibri,Sans-Serif" panose="020F0502020204030204" pitchFamily="34" charset="0"/>
              <a:buChar char="₊"/>
            </a:pPr>
            <a:r>
              <a:rPr lang="en-US" sz="1200">
                <a:ea typeface="+mn-lt"/>
                <a:cs typeface="+mn-lt"/>
              </a:rPr>
              <a:t>For women and teens between </a:t>
            </a:r>
            <a:br>
              <a:rPr lang="en-US" sz="1200">
                <a:ea typeface="+mn-lt"/>
                <a:cs typeface="+mn-lt"/>
              </a:rPr>
            </a:br>
            <a:r>
              <a:rPr lang="en-US" sz="1200">
                <a:ea typeface="+mn-lt"/>
                <a:cs typeface="+mn-lt"/>
              </a:rPr>
              <a:t>18-60 years old, we recommend getting Pfizer or Moderna.</a:t>
            </a:r>
          </a:p>
        </p:txBody>
      </p:sp>
      <p:sp>
        <p:nvSpPr>
          <p:cNvPr id="73" name="TextBox 72">
            <a:extLst>
              <a:ext uri="{FF2B5EF4-FFF2-40B4-BE49-F238E27FC236}">
                <a16:creationId xmlns:a16="http://schemas.microsoft.com/office/drawing/2014/main" id="{BFBB10FE-9261-4944-A475-0D34F7A71019}"/>
              </a:ext>
            </a:extLst>
          </p:cNvPr>
          <p:cNvSpPr txBox="1"/>
          <p:nvPr/>
        </p:nvSpPr>
        <p:spPr>
          <a:xfrm>
            <a:off x="113329" y="7228840"/>
            <a:ext cx="3104092" cy="276999"/>
          </a:xfrm>
          <a:prstGeom prst="rect">
            <a:avLst/>
          </a:prstGeom>
          <a:noFill/>
        </p:spPr>
        <p:txBody>
          <a:bodyPr wrap="square" lIns="0" tIns="0" rIns="0" bIns="0" rtlCol="0" anchor="t">
            <a:spAutoFit/>
          </a:bodyPr>
          <a:lstStyle/>
          <a:p>
            <a:pPr>
              <a:spcAft>
                <a:spcPts val="600"/>
              </a:spcAft>
              <a:buClr>
                <a:srgbClr val="0E5299"/>
              </a:buClr>
              <a:buSzPct val="225000"/>
            </a:pPr>
            <a:r>
              <a:rPr lang="en-US" sz="900" dirty="0"/>
              <a:t>*The CDC recommends this altered schedule to reduce the very small risk of myocarditis among adolescent boys. </a:t>
            </a:r>
            <a:endParaRPr lang="en-US" sz="900" dirty="0">
              <a:ea typeface="+mn-lt"/>
              <a:cs typeface="+mn-lt"/>
            </a:endParaRPr>
          </a:p>
        </p:txBody>
      </p:sp>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3" ma:contentTypeDescription="Create a new document." ma:contentTypeScope="" ma:versionID="f8068b3cfb54ae2ce38b7492163f9300">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824ae8ba6e1c02e580807f3ae3c66c46"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SharedWithUsers>
  </documentManagement>
</p:properties>
</file>

<file path=customXml/itemProps1.xml><?xml version="1.0" encoding="utf-8"?>
<ds:datastoreItem xmlns:ds="http://schemas.openxmlformats.org/officeDocument/2006/customXml" ds:itemID="{98038C3B-FA6B-434B-8122-9A726DE5E8E4}">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3.xml><?xml version="1.0" encoding="utf-8"?>
<ds:datastoreItem xmlns:ds="http://schemas.openxmlformats.org/officeDocument/2006/customXml" ds:itemID="{7B0C9791-0C68-4692-80D1-3058BBD0918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859</Words>
  <Application>Microsoft Office PowerPoint</Application>
  <PresentationFormat>Custom</PresentationFormat>
  <Paragraphs>70</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Calibri,Sans-Serif</vt:lpstr>
      <vt:lpstr>Lato Black</vt:lpstr>
      <vt:lpstr>Wingdings</vt:lpstr>
      <vt:lpstr>Wingdings,Sans-Serif</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Migrant Clinicians Network</dc:creator>
  <cp:lastModifiedBy>Noel Dufrene</cp:lastModifiedBy>
  <cp:revision>3</cp:revision>
  <dcterms:created xsi:type="dcterms:W3CDTF">2021-06-09T15:49:13Z</dcterms:created>
  <dcterms:modified xsi:type="dcterms:W3CDTF">2022-03-23T13:41:21Z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ies>
</file>