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E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613" autoAdjust="0"/>
    <p:restoredTop sz="94660"/>
  </p:normalViewPr>
  <p:slideViewPr>
    <p:cSldViewPr snapToGrid="0">
      <p:cViewPr varScale="1">
        <p:scale>
          <a:sx n="76" d="100"/>
          <a:sy n="76" d="100"/>
        </p:scale>
        <p:origin x="322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17462-38DC-4770-B839-6E459F2E9616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70253-3F3A-430D-9A94-36151A01F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918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17462-38DC-4770-B839-6E459F2E9616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70253-3F3A-430D-9A94-36151A01F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546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17462-38DC-4770-B839-6E459F2E9616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70253-3F3A-430D-9A94-36151A01F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183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17462-38DC-4770-B839-6E459F2E9616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70253-3F3A-430D-9A94-36151A01F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673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17462-38DC-4770-B839-6E459F2E9616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70253-3F3A-430D-9A94-36151A01F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515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17462-38DC-4770-B839-6E459F2E9616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70253-3F3A-430D-9A94-36151A01F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075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17462-38DC-4770-B839-6E459F2E9616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70253-3F3A-430D-9A94-36151A01F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135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17462-38DC-4770-B839-6E459F2E9616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70253-3F3A-430D-9A94-36151A01F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791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17462-38DC-4770-B839-6E459F2E9616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70253-3F3A-430D-9A94-36151A01F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664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17462-38DC-4770-B839-6E459F2E9616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70253-3F3A-430D-9A94-36151A01F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58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17462-38DC-4770-B839-6E459F2E9616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70253-3F3A-430D-9A94-36151A01F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543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17462-38DC-4770-B839-6E459F2E9616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170253-3F3A-430D-9A94-36151A01F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127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6F40A93-39C7-4F34-86C9-80707EB4F54A}"/>
              </a:ext>
            </a:extLst>
          </p:cNvPr>
          <p:cNvSpPr/>
          <p:nvPr/>
        </p:nvSpPr>
        <p:spPr>
          <a:xfrm>
            <a:off x="0" y="0"/>
            <a:ext cx="7772400" cy="1012415"/>
          </a:xfrm>
          <a:prstGeom prst="rect">
            <a:avLst/>
          </a:prstGeom>
          <a:solidFill>
            <a:srgbClr val="005E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109287F1-BF6B-4AA7-8683-3C47D8731B5B}"/>
              </a:ext>
            </a:extLst>
          </p:cNvPr>
          <p:cNvGrpSpPr/>
          <p:nvPr/>
        </p:nvGrpSpPr>
        <p:grpSpPr>
          <a:xfrm>
            <a:off x="4578351" y="6197882"/>
            <a:ext cx="2457450" cy="1510931"/>
            <a:chOff x="4438650" y="6194081"/>
            <a:chExt cx="2998304" cy="1843468"/>
          </a:xfrm>
        </p:grpSpPr>
        <p:pic>
          <p:nvPicPr>
            <p:cNvPr id="22" name="Picture 21" descr="Graphical user interface, application&#10;&#10;Description automatically generated">
              <a:extLst>
                <a:ext uri="{FF2B5EF4-FFF2-40B4-BE49-F238E27FC236}">
                  <a16:creationId xmlns:a16="http://schemas.microsoft.com/office/drawing/2014/main" id="{DAB9A6F1-E7B0-4841-8555-65C3C0E41C6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2918" t="62007" b="20091"/>
            <a:stretch/>
          </p:blipFill>
          <p:spPr>
            <a:xfrm>
              <a:off x="4555786" y="6236871"/>
              <a:ext cx="2881168" cy="1800678"/>
            </a:xfrm>
            <a:prstGeom prst="rect">
              <a:avLst/>
            </a:prstGeom>
          </p:spPr>
        </p:pic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85ECE59-1C06-4CC8-9EF7-F85E6F51F7D0}"/>
                </a:ext>
              </a:extLst>
            </p:cNvPr>
            <p:cNvSpPr/>
            <p:nvPr/>
          </p:nvSpPr>
          <p:spPr>
            <a:xfrm>
              <a:off x="4438650" y="6194081"/>
              <a:ext cx="1221157" cy="4616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9" name="Picture 18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8377AF96-5BE4-4E18-8A18-53FD56D3B43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192" t="41079" r="2636" b="40278"/>
          <a:stretch/>
        </p:blipFill>
        <p:spPr>
          <a:xfrm>
            <a:off x="5501077" y="4043017"/>
            <a:ext cx="1955800" cy="1875184"/>
          </a:xfrm>
          <a:prstGeom prst="rect">
            <a:avLst/>
          </a:prstGeom>
        </p:spPr>
      </p:pic>
      <p:grpSp>
        <p:nvGrpSpPr>
          <p:cNvPr id="18" name="Group 17">
            <a:extLst>
              <a:ext uri="{FF2B5EF4-FFF2-40B4-BE49-F238E27FC236}">
                <a16:creationId xmlns:a16="http://schemas.microsoft.com/office/drawing/2014/main" id="{64B19F63-7251-49B0-84F8-4E8EE4553E77}"/>
              </a:ext>
            </a:extLst>
          </p:cNvPr>
          <p:cNvGrpSpPr/>
          <p:nvPr/>
        </p:nvGrpSpPr>
        <p:grpSpPr>
          <a:xfrm>
            <a:off x="1991941" y="4446309"/>
            <a:ext cx="1616159" cy="1232187"/>
            <a:chOff x="2157145" y="4586009"/>
            <a:chExt cx="1729055" cy="1318260"/>
          </a:xfrm>
        </p:grpSpPr>
        <p:pic>
          <p:nvPicPr>
            <p:cNvPr id="16" name="Picture 15" descr="Graphical user interface, application&#10;&#10;Description automatically generated">
              <a:extLst>
                <a:ext uri="{FF2B5EF4-FFF2-40B4-BE49-F238E27FC236}">
                  <a16:creationId xmlns:a16="http://schemas.microsoft.com/office/drawing/2014/main" id="{5D39B221-8FD5-4CDE-AA0A-9BA9A1E6CD8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253" t="44697" r="53002" b="42197"/>
            <a:stretch/>
          </p:blipFill>
          <p:spPr>
            <a:xfrm>
              <a:off x="2194786" y="4586009"/>
              <a:ext cx="1691414" cy="1318260"/>
            </a:xfrm>
            <a:prstGeom prst="rect">
              <a:avLst/>
            </a:prstGeom>
          </p:spPr>
        </p:pic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E6FFFCDB-473F-4C2B-8D98-BA02998CCBDD}"/>
                </a:ext>
              </a:extLst>
            </p:cNvPr>
            <p:cNvSpPr/>
            <p:nvPr/>
          </p:nvSpPr>
          <p:spPr>
            <a:xfrm>
              <a:off x="2157145" y="4609460"/>
              <a:ext cx="263875" cy="26387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5CD04910-56D1-49BA-A91D-BBCC7153D524}"/>
              </a:ext>
            </a:extLst>
          </p:cNvPr>
          <p:cNvSpPr txBox="1"/>
          <p:nvPr/>
        </p:nvSpPr>
        <p:spPr>
          <a:xfrm>
            <a:off x="437515" y="198430"/>
            <a:ext cx="68973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Vaccines, Masks, and the Delta Variant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F078F46-2CFA-438C-B5FD-2CC02A3DC66D}"/>
              </a:ext>
            </a:extLst>
          </p:cNvPr>
          <p:cNvSpPr txBox="1"/>
          <p:nvPr/>
        </p:nvSpPr>
        <p:spPr>
          <a:xfrm>
            <a:off x="298283" y="1205000"/>
            <a:ext cx="3044190" cy="1643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800" b="1" dirty="0"/>
              <a:t>The Delta variant is more contagious </a:t>
            </a:r>
            <a:br>
              <a:rPr lang="en-US" sz="2800" b="1" dirty="0"/>
            </a:br>
            <a:r>
              <a:rPr lang="en-US" sz="2800" dirty="0"/>
              <a:t>than previous </a:t>
            </a:r>
            <a:br>
              <a:rPr lang="en-US" sz="2800" dirty="0"/>
            </a:br>
            <a:r>
              <a:rPr lang="en-US" sz="2800" dirty="0"/>
              <a:t>COVID-19 strains.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E62D3CD-FDFB-45D4-8B8A-5D16B7A83584}"/>
              </a:ext>
            </a:extLst>
          </p:cNvPr>
          <p:cNvSpPr txBox="1"/>
          <p:nvPr/>
        </p:nvSpPr>
        <p:spPr>
          <a:xfrm>
            <a:off x="298283" y="2960748"/>
            <a:ext cx="6998970" cy="1255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Some data suggest the Delta variant may cause </a:t>
            </a:r>
            <a:r>
              <a:rPr lang="en-US" sz="2800" b="1" dirty="0"/>
              <a:t>more severe illness</a:t>
            </a:r>
            <a:r>
              <a:rPr lang="en-US" sz="2800" dirty="0"/>
              <a:t> than previous strains in </a:t>
            </a:r>
            <a:r>
              <a:rPr lang="en-US" sz="2800" b="1" dirty="0"/>
              <a:t>unvaccinated people.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A5E433E-31F7-4CD9-A2BC-574A9B29118D}"/>
              </a:ext>
            </a:extLst>
          </p:cNvPr>
          <p:cNvSpPr txBox="1"/>
          <p:nvPr/>
        </p:nvSpPr>
        <p:spPr>
          <a:xfrm>
            <a:off x="335446" y="4328696"/>
            <a:ext cx="192214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Vaccinated people</a:t>
            </a:r>
            <a:r>
              <a:rPr lang="en-US" dirty="0"/>
              <a:t> have a high level of protection against severe illness and death.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45B5708-6C3C-4012-A53D-AE7BA2F33AAA}"/>
              </a:ext>
            </a:extLst>
          </p:cNvPr>
          <p:cNvSpPr txBox="1"/>
          <p:nvPr/>
        </p:nvSpPr>
        <p:spPr>
          <a:xfrm>
            <a:off x="3782695" y="4328696"/>
            <a:ext cx="192214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Unvaccinated people</a:t>
            </a:r>
            <a:r>
              <a:rPr lang="en-US" dirty="0"/>
              <a:t> are more likely to get very sick and to spread illness to others.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BF0831B-782F-4A30-BF7A-DEB061A4968F}"/>
              </a:ext>
            </a:extLst>
          </p:cNvPr>
          <p:cNvSpPr txBox="1"/>
          <p:nvPr/>
        </p:nvSpPr>
        <p:spPr>
          <a:xfrm>
            <a:off x="335446" y="6048605"/>
            <a:ext cx="5979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Protect yourself and protect your community!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B1E9CB6-B55C-4DF1-9C0E-73229CA0E5FC}"/>
              </a:ext>
            </a:extLst>
          </p:cNvPr>
          <p:cNvSpPr txBox="1"/>
          <p:nvPr/>
        </p:nvSpPr>
        <p:spPr>
          <a:xfrm>
            <a:off x="325922" y="6451820"/>
            <a:ext cx="44272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Get vaccinated</a:t>
            </a:r>
            <a:r>
              <a:rPr lang="en-US" dirty="0"/>
              <a:t> as soon as possible.</a:t>
            </a:r>
          </a:p>
          <a:p>
            <a:r>
              <a:rPr lang="en-US" b="1" dirty="0"/>
              <a:t>Wear a mask</a:t>
            </a:r>
            <a:r>
              <a:rPr lang="en-US" dirty="0"/>
              <a:t> in public places.</a:t>
            </a:r>
          </a:p>
          <a:p>
            <a:r>
              <a:rPr lang="en-US" dirty="0"/>
              <a:t>Stay at least </a:t>
            </a:r>
            <a:r>
              <a:rPr lang="en-US" b="1" dirty="0"/>
              <a:t>six feet away</a:t>
            </a:r>
            <a:r>
              <a:rPr lang="en-US" dirty="0"/>
              <a:t> from others.</a:t>
            </a:r>
          </a:p>
          <a:p>
            <a:r>
              <a:rPr lang="en-US" b="1" dirty="0"/>
              <a:t>Wash your hands</a:t>
            </a:r>
            <a:r>
              <a:rPr lang="en-US" dirty="0"/>
              <a:t> often with soap and water.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0367AE2-6FB1-491E-A628-521A1884643F}"/>
              </a:ext>
            </a:extLst>
          </p:cNvPr>
          <p:cNvSpPr txBox="1"/>
          <p:nvPr/>
        </p:nvSpPr>
        <p:spPr>
          <a:xfrm>
            <a:off x="3321780" y="7707348"/>
            <a:ext cx="405570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Everyone 12 years of age and older is eligible to get vaccinated. To find a vaccine near you: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Visit vaccines.gov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Call 1-800-232-0233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Text your zip code to 438829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5F4B4C0-7091-4A15-9AB4-A40E0C7004C6}"/>
              </a:ext>
            </a:extLst>
          </p:cNvPr>
          <p:cNvSpPr txBox="1"/>
          <p:nvPr/>
        </p:nvSpPr>
        <p:spPr>
          <a:xfrm>
            <a:off x="1524283" y="9298690"/>
            <a:ext cx="5868822" cy="422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000" dirty="0"/>
              <a:t>Information and images adapted from the Centers for Disease Control and Prevention and Northeast Center for Occupational Health and Safety. For more information about COVID-19, visit cdc.gov/coronavirus</a:t>
            </a:r>
          </a:p>
        </p:txBody>
      </p:sp>
      <p:pic>
        <p:nvPicPr>
          <p:cNvPr id="15" name="Picture 14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9D1CC5E3-070A-40F6-A644-262B083D74D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258" t="7703" r="1821" b="73232"/>
          <a:stretch/>
        </p:blipFill>
        <p:spPr>
          <a:xfrm>
            <a:off x="3608100" y="1173527"/>
            <a:ext cx="3655624" cy="1642854"/>
          </a:xfrm>
          <a:prstGeom prst="rect">
            <a:avLst/>
          </a:prstGeom>
        </p:spPr>
      </p:pic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19F0B11-C2DA-4C6E-8211-A7C95B79C34C}"/>
              </a:ext>
            </a:extLst>
          </p:cNvPr>
          <p:cNvCxnSpPr>
            <a:cxnSpLocks/>
          </p:cNvCxnSpPr>
          <p:nvPr/>
        </p:nvCxnSpPr>
        <p:spPr>
          <a:xfrm>
            <a:off x="366596" y="5943600"/>
            <a:ext cx="7039209" cy="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Picture 24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2637DBCF-08AE-40F2-90F0-9B8FB450260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0" t="79735" r="58195" b="6653"/>
          <a:stretch/>
        </p:blipFill>
        <p:spPr>
          <a:xfrm>
            <a:off x="458416" y="7772607"/>
            <a:ext cx="2703031" cy="1177457"/>
          </a:xfrm>
          <a:prstGeom prst="rect">
            <a:avLst/>
          </a:prstGeom>
        </p:spPr>
      </p:pic>
      <p:pic>
        <p:nvPicPr>
          <p:cNvPr id="3" name="Picture 2" descr="A picture containing text, sign, clock, gauge&#10;&#10;Description automatically generated">
            <a:extLst>
              <a:ext uri="{FF2B5EF4-FFF2-40B4-BE49-F238E27FC236}">
                <a16:creationId xmlns:a16="http://schemas.microsoft.com/office/drawing/2014/main" id="{20910F06-55F2-445F-9CB6-0C6BC3B492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783" y="9291195"/>
            <a:ext cx="1046880" cy="555866"/>
          </a:xfrm>
          <a:prstGeom prst="rect">
            <a:avLst/>
          </a:prstGeom>
        </p:spPr>
      </p:pic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063D98A3-B5D7-4C0B-A885-EA5EB2BE3201}"/>
              </a:ext>
            </a:extLst>
          </p:cNvPr>
          <p:cNvCxnSpPr>
            <a:cxnSpLocks/>
          </p:cNvCxnSpPr>
          <p:nvPr/>
        </p:nvCxnSpPr>
        <p:spPr>
          <a:xfrm>
            <a:off x="465338" y="763183"/>
            <a:ext cx="6841724" cy="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16892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</TotalTime>
  <Words>173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Giovanni Lopez-Quezada</dc:creator>
  <cp:lastModifiedBy>Giovanni Lopez-Quezada</cp:lastModifiedBy>
  <cp:revision>7</cp:revision>
  <dcterms:created xsi:type="dcterms:W3CDTF">2021-09-10T20:52:35Z</dcterms:created>
  <dcterms:modified xsi:type="dcterms:W3CDTF">2021-09-14T18:08:15Z</dcterms:modified>
</cp:coreProperties>
</file>