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image2.jp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624" y="29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97538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0B0769-AE04-4FF8-9795-7F46235AE4E3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43250" y="582613"/>
            <a:ext cx="3771900" cy="2914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6475" y="3692525"/>
            <a:ext cx="8045450" cy="34972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381875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97538" y="7381875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4D49E8-8A38-4CAE-B2A6-7CD667FAC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892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D49E8-8A38-4CAE-B2A6-7CD667FACD7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404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5/18/2018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5/18/2018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5/18/2018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0058400" cy="77724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815217" y="2721977"/>
            <a:ext cx="1056640" cy="822960"/>
          </a:xfrm>
          <a:custGeom>
            <a:avLst/>
            <a:gdLst/>
            <a:ahLst/>
            <a:cxnLst/>
            <a:rect l="l" t="t" r="r" b="b"/>
            <a:pathLst>
              <a:path w="1056639" h="822960">
                <a:moveTo>
                  <a:pt x="0" y="0"/>
                </a:moveTo>
                <a:lnTo>
                  <a:pt x="1056424" y="822502"/>
                </a:lnTo>
              </a:path>
            </a:pathLst>
          </a:custGeom>
          <a:ln w="116204">
            <a:solidFill>
              <a:srgbClr val="60D0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115810" y="1989565"/>
            <a:ext cx="899794" cy="899794"/>
          </a:xfrm>
          <a:custGeom>
            <a:avLst/>
            <a:gdLst/>
            <a:ahLst/>
            <a:cxnLst/>
            <a:rect l="l" t="t" r="r" b="b"/>
            <a:pathLst>
              <a:path w="899794" h="899794">
                <a:moveTo>
                  <a:pt x="449656" y="899325"/>
                </a:moveTo>
                <a:lnTo>
                  <a:pt x="498650" y="896686"/>
                </a:lnTo>
                <a:lnTo>
                  <a:pt x="546117" y="888953"/>
                </a:lnTo>
                <a:lnTo>
                  <a:pt x="591781" y="876401"/>
                </a:lnTo>
                <a:lnTo>
                  <a:pt x="635368" y="859302"/>
                </a:lnTo>
                <a:lnTo>
                  <a:pt x="676605" y="837933"/>
                </a:lnTo>
                <a:lnTo>
                  <a:pt x="715216" y="812566"/>
                </a:lnTo>
                <a:lnTo>
                  <a:pt x="750927" y="783477"/>
                </a:lnTo>
                <a:lnTo>
                  <a:pt x="783465" y="750940"/>
                </a:lnTo>
                <a:lnTo>
                  <a:pt x="812554" y="715228"/>
                </a:lnTo>
                <a:lnTo>
                  <a:pt x="837920" y="676617"/>
                </a:lnTo>
                <a:lnTo>
                  <a:pt x="859290" y="635381"/>
                </a:lnTo>
                <a:lnTo>
                  <a:pt x="876388" y="591794"/>
                </a:lnTo>
                <a:lnTo>
                  <a:pt x="888941" y="546129"/>
                </a:lnTo>
                <a:lnTo>
                  <a:pt x="896673" y="498663"/>
                </a:lnTo>
                <a:lnTo>
                  <a:pt x="899312" y="449668"/>
                </a:lnTo>
                <a:lnTo>
                  <a:pt x="896673" y="400671"/>
                </a:lnTo>
                <a:lnTo>
                  <a:pt x="888941" y="353203"/>
                </a:lnTo>
                <a:lnTo>
                  <a:pt x="876388" y="307537"/>
                </a:lnTo>
                <a:lnTo>
                  <a:pt x="859290" y="263948"/>
                </a:lnTo>
                <a:lnTo>
                  <a:pt x="837920" y="222710"/>
                </a:lnTo>
                <a:lnTo>
                  <a:pt x="812554" y="184098"/>
                </a:lnTo>
                <a:lnTo>
                  <a:pt x="783465" y="148386"/>
                </a:lnTo>
                <a:lnTo>
                  <a:pt x="750927" y="115848"/>
                </a:lnTo>
                <a:lnTo>
                  <a:pt x="715216" y="86759"/>
                </a:lnTo>
                <a:lnTo>
                  <a:pt x="676605" y="61392"/>
                </a:lnTo>
                <a:lnTo>
                  <a:pt x="635368" y="40022"/>
                </a:lnTo>
                <a:lnTo>
                  <a:pt x="591781" y="22924"/>
                </a:lnTo>
                <a:lnTo>
                  <a:pt x="546117" y="10371"/>
                </a:lnTo>
                <a:lnTo>
                  <a:pt x="498650" y="2638"/>
                </a:lnTo>
                <a:lnTo>
                  <a:pt x="449656" y="0"/>
                </a:lnTo>
                <a:lnTo>
                  <a:pt x="400661" y="2638"/>
                </a:lnTo>
                <a:lnTo>
                  <a:pt x="353195" y="10371"/>
                </a:lnTo>
                <a:lnTo>
                  <a:pt x="307531" y="22924"/>
                </a:lnTo>
                <a:lnTo>
                  <a:pt x="263943" y="40022"/>
                </a:lnTo>
                <a:lnTo>
                  <a:pt x="222707" y="61392"/>
                </a:lnTo>
                <a:lnTo>
                  <a:pt x="184096" y="86759"/>
                </a:lnTo>
                <a:lnTo>
                  <a:pt x="148384" y="115848"/>
                </a:lnTo>
                <a:lnTo>
                  <a:pt x="115847" y="148386"/>
                </a:lnTo>
                <a:lnTo>
                  <a:pt x="86758" y="184098"/>
                </a:lnTo>
                <a:lnTo>
                  <a:pt x="61391" y="222710"/>
                </a:lnTo>
                <a:lnTo>
                  <a:pt x="40022" y="263948"/>
                </a:lnTo>
                <a:lnTo>
                  <a:pt x="22924" y="307537"/>
                </a:lnTo>
                <a:lnTo>
                  <a:pt x="10371" y="353203"/>
                </a:lnTo>
                <a:lnTo>
                  <a:pt x="2638" y="400671"/>
                </a:lnTo>
                <a:lnTo>
                  <a:pt x="0" y="449668"/>
                </a:lnTo>
                <a:lnTo>
                  <a:pt x="2638" y="498663"/>
                </a:lnTo>
                <a:lnTo>
                  <a:pt x="10371" y="546129"/>
                </a:lnTo>
                <a:lnTo>
                  <a:pt x="22924" y="591794"/>
                </a:lnTo>
                <a:lnTo>
                  <a:pt x="40022" y="635381"/>
                </a:lnTo>
                <a:lnTo>
                  <a:pt x="61391" y="676617"/>
                </a:lnTo>
                <a:lnTo>
                  <a:pt x="86758" y="715228"/>
                </a:lnTo>
                <a:lnTo>
                  <a:pt x="115847" y="750940"/>
                </a:lnTo>
                <a:lnTo>
                  <a:pt x="148384" y="783477"/>
                </a:lnTo>
                <a:lnTo>
                  <a:pt x="184096" y="812566"/>
                </a:lnTo>
                <a:lnTo>
                  <a:pt x="222707" y="837933"/>
                </a:lnTo>
                <a:lnTo>
                  <a:pt x="263943" y="859302"/>
                </a:lnTo>
                <a:lnTo>
                  <a:pt x="307531" y="876401"/>
                </a:lnTo>
                <a:lnTo>
                  <a:pt x="353195" y="888953"/>
                </a:lnTo>
                <a:lnTo>
                  <a:pt x="400661" y="896686"/>
                </a:lnTo>
                <a:lnTo>
                  <a:pt x="449656" y="899325"/>
                </a:lnTo>
                <a:close/>
              </a:path>
            </a:pathLst>
          </a:custGeom>
          <a:ln w="177660">
            <a:solidFill>
              <a:srgbClr val="60D0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7875088" y="1972513"/>
            <a:ext cx="918210" cy="918210"/>
          </a:xfrm>
          <a:custGeom>
            <a:avLst/>
            <a:gdLst/>
            <a:ahLst/>
            <a:cxnLst/>
            <a:rect l="l" t="t" r="r" b="b"/>
            <a:pathLst>
              <a:path w="918209" h="918210">
                <a:moveTo>
                  <a:pt x="458939" y="917892"/>
                </a:moveTo>
                <a:lnTo>
                  <a:pt x="505864" y="915523"/>
                </a:lnTo>
                <a:lnTo>
                  <a:pt x="551432" y="908568"/>
                </a:lnTo>
                <a:lnTo>
                  <a:pt x="595414" y="897259"/>
                </a:lnTo>
                <a:lnTo>
                  <a:pt x="637580" y="881826"/>
                </a:lnTo>
                <a:lnTo>
                  <a:pt x="677698" y="862501"/>
                </a:lnTo>
                <a:lnTo>
                  <a:pt x="715538" y="839513"/>
                </a:lnTo>
                <a:lnTo>
                  <a:pt x="750868" y="813093"/>
                </a:lnTo>
                <a:lnTo>
                  <a:pt x="783459" y="783472"/>
                </a:lnTo>
                <a:lnTo>
                  <a:pt x="813080" y="750881"/>
                </a:lnTo>
                <a:lnTo>
                  <a:pt x="839500" y="715550"/>
                </a:lnTo>
                <a:lnTo>
                  <a:pt x="862488" y="677711"/>
                </a:lnTo>
                <a:lnTo>
                  <a:pt x="881814" y="637593"/>
                </a:lnTo>
                <a:lnTo>
                  <a:pt x="897246" y="595427"/>
                </a:lnTo>
                <a:lnTo>
                  <a:pt x="908555" y="551445"/>
                </a:lnTo>
                <a:lnTo>
                  <a:pt x="915510" y="505876"/>
                </a:lnTo>
                <a:lnTo>
                  <a:pt x="917879" y="458952"/>
                </a:lnTo>
                <a:lnTo>
                  <a:pt x="915510" y="412028"/>
                </a:lnTo>
                <a:lnTo>
                  <a:pt x="908555" y="366459"/>
                </a:lnTo>
                <a:lnTo>
                  <a:pt x="897246" y="322476"/>
                </a:lnTo>
                <a:lnTo>
                  <a:pt x="881814" y="280310"/>
                </a:lnTo>
                <a:lnTo>
                  <a:pt x="862488" y="240191"/>
                </a:lnTo>
                <a:lnTo>
                  <a:pt x="839500" y="202350"/>
                </a:lnTo>
                <a:lnTo>
                  <a:pt x="813080" y="167018"/>
                </a:lnTo>
                <a:lnTo>
                  <a:pt x="783459" y="134426"/>
                </a:lnTo>
                <a:lnTo>
                  <a:pt x="750868" y="104804"/>
                </a:lnTo>
                <a:lnTo>
                  <a:pt x="715538" y="78383"/>
                </a:lnTo>
                <a:lnTo>
                  <a:pt x="677698" y="55394"/>
                </a:lnTo>
                <a:lnTo>
                  <a:pt x="637580" y="36067"/>
                </a:lnTo>
                <a:lnTo>
                  <a:pt x="595414" y="20634"/>
                </a:lnTo>
                <a:lnTo>
                  <a:pt x="551432" y="9324"/>
                </a:lnTo>
                <a:lnTo>
                  <a:pt x="505864" y="2369"/>
                </a:lnTo>
                <a:lnTo>
                  <a:pt x="458939" y="0"/>
                </a:lnTo>
                <a:lnTo>
                  <a:pt x="412015" y="2369"/>
                </a:lnTo>
                <a:lnTo>
                  <a:pt x="366447" y="9324"/>
                </a:lnTo>
                <a:lnTo>
                  <a:pt x="322464" y="20634"/>
                </a:lnTo>
                <a:lnTo>
                  <a:pt x="280299" y="36067"/>
                </a:lnTo>
                <a:lnTo>
                  <a:pt x="240181" y="55394"/>
                </a:lnTo>
                <a:lnTo>
                  <a:pt x="202341" y="78383"/>
                </a:lnTo>
                <a:lnTo>
                  <a:pt x="167011" y="104804"/>
                </a:lnTo>
                <a:lnTo>
                  <a:pt x="134419" y="134426"/>
                </a:lnTo>
                <a:lnTo>
                  <a:pt x="104799" y="167018"/>
                </a:lnTo>
                <a:lnTo>
                  <a:pt x="78379" y="202350"/>
                </a:lnTo>
                <a:lnTo>
                  <a:pt x="55391" y="240191"/>
                </a:lnTo>
                <a:lnTo>
                  <a:pt x="36065" y="280310"/>
                </a:lnTo>
                <a:lnTo>
                  <a:pt x="20632" y="322476"/>
                </a:lnTo>
                <a:lnTo>
                  <a:pt x="9323" y="366459"/>
                </a:lnTo>
                <a:lnTo>
                  <a:pt x="2369" y="412028"/>
                </a:lnTo>
                <a:lnTo>
                  <a:pt x="0" y="458952"/>
                </a:lnTo>
                <a:lnTo>
                  <a:pt x="2369" y="505876"/>
                </a:lnTo>
                <a:lnTo>
                  <a:pt x="9323" y="551445"/>
                </a:lnTo>
                <a:lnTo>
                  <a:pt x="20632" y="595427"/>
                </a:lnTo>
                <a:lnTo>
                  <a:pt x="36065" y="637593"/>
                </a:lnTo>
                <a:lnTo>
                  <a:pt x="55391" y="677711"/>
                </a:lnTo>
                <a:lnTo>
                  <a:pt x="78379" y="715550"/>
                </a:lnTo>
                <a:lnTo>
                  <a:pt x="104799" y="750881"/>
                </a:lnTo>
                <a:lnTo>
                  <a:pt x="134419" y="783472"/>
                </a:lnTo>
                <a:lnTo>
                  <a:pt x="167011" y="813093"/>
                </a:lnTo>
                <a:lnTo>
                  <a:pt x="202341" y="839513"/>
                </a:lnTo>
                <a:lnTo>
                  <a:pt x="240181" y="862501"/>
                </a:lnTo>
                <a:lnTo>
                  <a:pt x="280299" y="881826"/>
                </a:lnTo>
                <a:lnTo>
                  <a:pt x="322464" y="897259"/>
                </a:lnTo>
                <a:lnTo>
                  <a:pt x="366447" y="908568"/>
                </a:lnTo>
                <a:lnTo>
                  <a:pt x="412015" y="915523"/>
                </a:lnTo>
                <a:lnTo>
                  <a:pt x="458939" y="917892"/>
                </a:lnTo>
                <a:close/>
              </a:path>
            </a:pathLst>
          </a:custGeom>
          <a:ln w="181330">
            <a:solidFill>
              <a:srgbClr val="60D0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310896"/>
            <a:ext cx="9052560" cy="12435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Picture 5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54"/>
            <a:ext cx="10058400" cy="7767692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2878233" y="4025413"/>
            <a:ext cx="480059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75" dirty="0">
                <a:latin typeface="Calibri"/>
                <a:cs typeface="Calibri"/>
              </a:rPr>
              <a:t>Patient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86390" y="4171813"/>
            <a:ext cx="1031875" cy="3327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16205">
              <a:lnSpc>
                <a:spcPct val="100000"/>
              </a:lnSpc>
              <a:spcBef>
                <a:spcPts val="105"/>
              </a:spcBef>
            </a:pPr>
            <a:r>
              <a:rPr sz="1000" b="1" spc="90" dirty="0">
                <a:latin typeface="Calibri"/>
                <a:cs typeface="Calibri"/>
              </a:rPr>
              <a:t>gets </a:t>
            </a:r>
            <a:r>
              <a:rPr sz="1000" b="1" spc="75" dirty="0">
                <a:latin typeface="Calibri"/>
                <a:cs typeface="Calibri"/>
              </a:rPr>
              <a:t>routine  </a:t>
            </a:r>
            <a:r>
              <a:rPr sz="1000" b="1" spc="80" dirty="0">
                <a:latin typeface="Calibri"/>
                <a:cs typeface="Calibri"/>
              </a:rPr>
              <a:t>preventive</a:t>
            </a:r>
            <a:r>
              <a:rPr sz="1000" b="1" spc="25" dirty="0">
                <a:latin typeface="Calibri"/>
                <a:cs typeface="Calibri"/>
              </a:rPr>
              <a:t> </a:t>
            </a:r>
            <a:r>
              <a:rPr sz="1000" b="1" spc="100" dirty="0">
                <a:latin typeface="Calibri"/>
                <a:cs typeface="Calibri"/>
              </a:rPr>
              <a:t>care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49339" y="4025768"/>
            <a:ext cx="831215" cy="4857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-1270" algn="ctr">
              <a:lnSpc>
                <a:spcPct val="100000"/>
              </a:lnSpc>
              <a:spcBef>
                <a:spcPts val="105"/>
              </a:spcBef>
            </a:pPr>
            <a:r>
              <a:rPr sz="1000" b="1" spc="75" dirty="0">
                <a:latin typeface="Calibri"/>
                <a:cs typeface="Calibri"/>
              </a:rPr>
              <a:t>Patient </a:t>
            </a:r>
            <a:r>
              <a:rPr sz="1000" b="1" spc="85" dirty="0">
                <a:latin typeface="Calibri"/>
                <a:cs typeface="Calibri"/>
              </a:rPr>
              <a:t>gets  </a:t>
            </a:r>
            <a:r>
              <a:rPr sz="1000" b="1" spc="90" dirty="0">
                <a:latin typeface="Calibri"/>
                <a:cs typeface="Calibri"/>
              </a:rPr>
              <a:t>additional  </a:t>
            </a:r>
            <a:r>
              <a:rPr sz="1000" b="1" spc="110" dirty="0">
                <a:latin typeface="Calibri"/>
                <a:cs typeface="Calibri"/>
              </a:rPr>
              <a:t>needed</a:t>
            </a:r>
            <a:r>
              <a:rPr sz="1000" b="1" spc="0" dirty="0">
                <a:latin typeface="Calibri"/>
                <a:cs typeface="Calibri"/>
              </a:rPr>
              <a:t> </a:t>
            </a:r>
            <a:r>
              <a:rPr sz="1000" b="1" spc="100" dirty="0">
                <a:latin typeface="Calibri"/>
                <a:cs typeface="Calibri"/>
              </a:rPr>
              <a:t>care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27372" y="4030625"/>
            <a:ext cx="480059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75" dirty="0">
                <a:latin typeface="Calibri"/>
                <a:cs typeface="Calibri"/>
              </a:rPr>
              <a:t>Patient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152257" y="4171813"/>
            <a:ext cx="831215" cy="3327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79375">
              <a:lnSpc>
                <a:spcPct val="100000"/>
              </a:lnSpc>
              <a:spcBef>
                <a:spcPts val="105"/>
              </a:spcBef>
            </a:pPr>
            <a:r>
              <a:rPr sz="1000" b="1" spc="90" dirty="0">
                <a:latin typeface="Calibri"/>
                <a:cs typeface="Calibri"/>
              </a:rPr>
              <a:t>gets </a:t>
            </a:r>
            <a:r>
              <a:rPr sz="1000" b="1" spc="100" dirty="0">
                <a:latin typeface="Calibri"/>
                <a:cs typeface="Calibri"/>
              </a:rPr>
              <a:t>more  </a:t>
            </a:r>
            <a:r>
              <a:rPr sz="1000" b="1" spc="110" dirty="0">
                <a:latin typeface="Calibri"/>
                <a:cs typeface="Calibri"/>
              </a:rPr>
              <a:t>needed</a:t>
            </a:r>
            <a:r>
              <a:rPr sz="1000" b="1" spc="0" dirty="0">
                <a:latin typeface="Calibri"/>
                <a:cs typeface="Calibri"/>
              </a:rPr>
              <a:t> </a:t>
            </a:r>
            <a:r>
              <a:rPr sz="1000" b="1" spc="100" dirty="0">
                <a:latin typeface="Calibri"/>
                <a:cs typeface="Calibri"/>
              </a:rPr>
              <a:t>care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73872" y="4025768"/>
            <a:ext cx="480059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75" dirty="0">
                <a:latin typeface="Calibri"/>
                <a:cs typeface="Calibri"/>
              </a:rPr>
              <a:t>Patient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09973" y="4171813"/>
            <a:ext cx="831215" cy="3327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79375">
              <a:lnSpc>
                <a:spcPct val="100000"/>
              </a:lnSpc>
              <a:spcBef>
                <a:spcPts val="105"/>
              </a:spcBef>
            </a:pPr>
            <a:r>
              <a:rPr sz="1000" b="1" spc="90" dirty="0">
                <a:latin typeface="Calibri"/>
                <a:cs typeface="Calibri"/>
              </a:rPr>
              <a:t>gets </a:t>
            </a:r>
            <a:r>
              <a:rPr sz="1000" b="1" spc="100" dirty="0">
                <a:latin typeface="Calibri"/>
                <a:cs typeface="Calibri"/>
              </a:rPr>
              <a:t>more  </a:t>
            </a:r>
            <a:r>
              <a:rPr sz="1000" b="1" spc="110" dirty="0">
                <a:latin typeface="Calibri"/>
                <a:cs typeface="Calibri"/>
              </a:rPr>
              <a:t>needed</a:t>
            </a:r>
            <a:r>
              <a:rPr sz="1000" b="1" spc="0" dirty="0">
                <a:latin typeface="Calibri"/>
                <a:cs typeface="Calibri"/>
              </a:rPr>
              <a:t> </a:t>
            </a:r>
            <a:r>
              <a:rPr sz="1000" b="1" spc="100" dirty="0">
                <a:latin typeface="Calibri"/>
                <a:cs typeface="Calibri"/>
              </a:rPr>
              <a:t>care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845050" y="3611886"/>
            <a:ext cx="1003300" cy="6394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5"/>
              </a:spcBef>
            </a:pPr>
            <a:r>
              <a:rPr sz="1000" b="1" spc="85" dirty="0">
                <a:latin typeface="Calibri"/>
                <a:cs typeface="Calibri"/>
              </a:rPr>
              <a:t>Next </a:t>
            </a:r>
            <a:r>
              <a:rPr sz="1000" b="1" spc="100" dirty="0">
                <a:latin typeface="Calibri"/>
                <a:cs typeface="Calibri"/>
              </a:rPr>
              <a:t>year </a:t>
            </a:r>
            <a:r>
              <a:rPr sz="1000" b="1" spc="75" dirty="0">
                <a:latin typeface="Calibri"/>
                <a:cs typeface="Calibri"/>
              </a:rPr>
              <a:t>the  </a:t>
            </a:r>
            <a:r>
              <a:rPr sz="1000" b="1" spc="114" dirty="0">
                <a:latin typeface="Calibri"/>
                <a:cs typeface="Calibri"/>
              </a:rPr>
              <a:t>annual</a:t>
            </a:r>
            <a:r>
              <a:rPr sz="1000" b="1" spc="5" dirty="0">
                <a:latin typeface="Calibri"/>
                <a:cs typeface="Calibri"/>
              </a:rPr>
              <a:t> </a:t>
            </a:r>
            <a:r>
              <a:rPr sz="1000" b="1" spc="80" dirty="0">
                <a:latin typeface="Calibri"/>
                <a:cs typeface="Calibri"/>
              </a:rPr>
              <a:t>process  </a:t>
            </a:r>
            <a:r>
              <a:rPr sz="1000" b="1" spc="130" dirty="0">
                <a:latin typeface="Calibri"/>
                <a:cs typeface="Calibri"/>
              </a:rPr>
              <a:t>and </a:t>
            </a:r>
            <a:r>
              <a:rPr sz="1000" b="1" spc="90" dirty="0">
                <a:latin typeface="Calibri"/>
                <a:cs typeface="Calibri"/>
              </a:rPr>
              <a:t>amount  </a:t>
            </a:r>
            <a:r>
              <a:rPr sz="1000" b="1" spc="55" dirty="0">
                <a:latin typeface="Calibri"/>
                <a:cs typeface="Calibri"/>
              </a:rPr>
              <a:t>will </a:t>
            </a:r>
            <a:r>
              <a:rPr sz="1000" b="1" spc="65" dirty="0">
                <a:latin typeface="Calibri"/>
                <a:cs typeface="Calibri"/>
              </a:rPr>
              <a:t>start</a:t>
            </a:r>
            <a:r>
              <a:rPr sz="1000" b="1" spc="55" dirty="0">
                <a:latin typeface="Calibri"/>
                <a:cs typeface="Calibri"/>
              </a:rPr>
              <a:t> </a:t>
            </a:r>
            <a:r>
              <a:rPr sz="1000" b="1" spc="130" dirty="0">
                <a:latin typeface="Calibri"/>
                <a:cs typeface="Calibri"/>
              </a:rPr>
              <a:t>again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35610" y="682147"/>
            <a:ext cx="9144000" cy="459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900" b="1" spc="685" dirty="0" smtClean="0">
                <a:solidFill>
                  <a:srgbClr val="434345"/>
                </a:solidFill>
                <a:latin typeface="Calibri"/>
                <a:cs typeface="Calibri"/>
              </a:rPr>
              <a:t>HOW</a:t>
            </a:r>
            <a:r>
              <a:rPr lang="en-US" sz="2900" b="1" spc="240" dirty="0" smtClean="0">
                <a:solidFill>
                  <a:srgbClr val="434345"/>
                </a:solidFill>
                <a:latin typeface="Calibri"/>
                <a:cs typeface="Calibri"/>
              </a:rPr>
              <a:t> </a:t>
            </a:r>
            <a:r>
              <a:rPr lang="en-US" sz="2900" b="1" spc="400" dirty="0" smtClean="0">
                <a:solidFill>
                  <a:srgbClr val="60D095"/>
                </a:solidFill>
                <a:latin typeface="Calibri"/>
                <a:cs typeface="Calibri"/>
              </a:rPr>
              <a:t>“TYPICAL”</a:t>
            </a:r>
            <a:r>
              <a:rPr lang="en-US" sz="2900" b="1" spc="240" dirty="0" smtClean="0">
                <a:solidFill>
                  <a:srgbClr val="60D095"/>
                </a:solidFill>
                <a:latin typeface="Calibri"/>
                <a:cs typeface="Calibri"/>
              </a:rPr>
              <a:t> </a:t>
            </a:r>
            <a:r>
              <a:rPr lang="en-US" sz="2900" b="1" spc="450" dirty="0" smtClean="0">
                <a:solidFill>
                  <a:srgbClr val="434345"/>
                </a:solidFill>
                <a:latin typeface="Calibri"/>
                <a:cs typeface="Calibri"/>
              </a:rPr>
              <a:t>HEALTH</a:t>
            </a:r>
            <a:r>
              <a:rPr lang="en-US" sz="2900" b="1" spc="240" dirty="0" smtClean="0">
                <a:solidFill>
                  <a:srgbClr val="434345"/>
                </a:solidFill>
                <a:latin typeface="Calibri"/>
                <a:cs typeface="Calibri"/>
              </a:rPr>
              <a:t> </a:t>
            </a:r>
            <a:r>
              <a:rPr lang="en-US" sz="2900" b="1" spc="540" dirty="0" smtClean="0">
                <a:solidFill>
                  <a:srgbClr val="434345"/>
                </a:solidFill>
                <a:latin typeface="Calibri"/>
                <a:cs typeface="Calibri"/>
              </a:rPr>
              <a:t>INSURANCE</a:t>
            </a:r>
            <a:r>
              <a:rPr lang="en-US" sz="2900" b="1" spc="240" dirty="0" smtClean="0">
                <a:solidFill>
                  <a:srgbClr val="434345"/>
                </a:solidFill>
                <a:latin typeface="Calibri"/>
                <a:cs typeface="Calibri"/>
              </a:rPr>
              <a:t> W</a:t>
            </a:r>
            <a:r>
              <a:rPr lang="en-US" sz="2900" b="1" spc="725" dirty="0" smtClean="0">
                <a:solidFill>
                  <a:srgbClr val="434345"/>
                </a:solidFill>
                <a:latin typeface="Calibri"/>
                <a:cs typeface="Calibri"/>
              </a:rPr>
              <a:t>ORKS</a:t>
            </a:r>
            <a:endParaRPr lang="en-US" sz="2900" dirty="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62747" y="2760779"/>
            <a:ext cx="805815" cy="693460"/>
          </a:xfrm>
          <a:prstGeom prst="rect">
            <a:avLst/>
          </a:prstGeom>
        </p:spPr>
        <p:txBody>
          <a:bodyPr vert="horz" wrap="square" lIns="0" tIns="304800" rIns="0" bIns="0" rtlCol="0">
            <a:spAutoFit/>
          </a:bodyPr>
          <a:lstStyle/>
          <a:p>
            <a:pPr marL="12700" marR="5080" algn="ctr">
              <a:lnSpc>
                <a:spcPct val="102499"/>
              </a:lnSpc>
              <a:spcBef>
                <a:spcPts val="280"/>
              </a:spcBef>
            </a:pPr>
            <a:r>
              <a:rPr sz="1250" b="1" spc="150" dirty="0" smtClean="0">
                <a:latin typeface="Calibri"/>
                <a:cs typeface="Calibri"/>
              </a:rPr>
              <a:t>Plan</a:t>
            </a:r>
            <a:r>
              <a:rPr sz="1250" b="1" spc="25" dirty="0" smtClean="0">
                <a:latin typeface="Calibri"/>
                <a:cs typeface="Calibri"/>
              </a:rPr>
              <a:t> </a:t>
            </a:r>
            <a:r>
              <a:rPr lang="en-US" sz="1250" b="1" spc="135" dirty="0" smtClean="0">
                <a:latin typeface="Calibri"/>
                <a:cs typeface="Calibri"/>
              </a:rPr>
              <a:t>Y</a:t>
            </a:r>
            <a:r>
              <a:rPr sz="1250" b="1" spc="135" dirty="0" smtClean="0">
                <a:latin typeface="Calibri"/>
                <a:cs typeface="Calibri"/>
              </a:rPr>
              <a:t>ear </a:t>
            </a:r>
            <a:r>
              <a:rPr sz="1250" b="1" spc="80" dirty="0" smtClean="0">
                <a:latin typeface="Calibri"/>
                <a:cs typeface="Calibri"/>
              </a:rPr>
              <a:t> </a:t>
            </a:r>
            <a:r>
              <a:rPr lang="en-US" sz="1250" b="1" spc="114" dirty="0" smtClean="0">
                <a:latin typeface="Calibri"/>
                <a:cs typeface="Calibri"/>
              </a:rPr>
              <a:t>S</a:t>
            </a:r>
            <a:r>
              <a:rPr sz="1250" b="1" spc="114" dirty="0" smtClean="0">
                <a:latin typeface="Calibri"/>
                <a:cs typeface="Calibri"/>
              </a:rPr>
              <a:t>tarts</a:t>
            </a:r>
            <a:endParaRPr sz="1250" dirty="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952747" y="2835808"/>
            <a:ext cx="2105025" cy="204470"/>
          </a:xfrm>
          <a:custGeom>
            <a:avLst/>
            <a:gdLst/>
            <a:ahLst/>
            <a:cxnLst/>
            <a:rect l="l" t="t" r="r" b="b"/>
            <a:pathLst>
              <a:path w="2105025" h="204469">
                <a:moveTo>
                  <a:pt x="0" y="204088"/>
                </a:moveTo>
                <a:lnTo>
                  <a:pt x="2104580" y="204088"/>
                </a:lnTo>
                <a:lnTo>
                  <a:pt x="2104580" y="0"/>
                </a:lnTo>
                <a:lnTo>
                  <a:pt x="0" y="0"/>
                </a:lnTo>
                <a:lnTo>
                  <a:pt x="0" y="20408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4070112" y="2838686"/>
            <a:ext cx="1870710" cy="181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90" dirty="0">
                <a:latin typeface="Calibri"/>
                <a:cs typeface="Calibri"/>
              </a:rPr>
              <a:t>Preventive </a:t>
            </a:r>
            <a:r>
              <a:rPr sz="1100" b="1" spc="135" dirty="0">
                <a:latin typeface="Calibri"/>
                <a:cs typeface="Calibri"/>
              </a:rPr>
              <a:t>and </a:t>
            </a:r>
            <a:r>
              <a:rPr lang="en-US" sz="1100" b="1" spc="100" dirty="0" smtClean="0">
                <a:latin typeface="Calibri"/>
                <a:cs typeface="Calibri"/>
              </a:rPr>
              <a:t>A</a:t>
            </a:r>
            <a:r>
              <a:rPr sz="1100" b="1" spc="100" dirty="0" smtClean="0">
                <a:latin typeface="Calibri"/>
                <a:cs typeface="Calibri"/>
              </a:rPr>
              <a:t>cute</a:t>
            </a:r>
            <a:r>
              <a:rPr sz="1100" b="1" spc="-10" dirty="0" smtClean="0">
                <a:latin typeface="Calibri"/>
                <a:cs typeface="Calibri"/>
              </a:rPr>
              <a:t> </a:t>
            </a:r>
            <a:r>
              <a:rPr sz="1100" b="1" spc="105" dirty="0">
                <a:latin typeface="Calibri"/>
                <a:cs typeface="Calibri"/>
              </a:rPr>
              <a:t>care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815051" y="4756370"/>
            <a:ext cx="60642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5565" marR="5080" indent="-63500">
              <a:lnSpc>
                <a:spcPct val="101699"/>
              </a:lnSpc>
              <a:spcBef>
                <a:spcPts val="95"/>
              </a:spcBef>
            </a:pPr>
            <a:r>
              <a:rPr sz="900" b="1" spc="125" dirty="0">
                <a:latin typeface="Calibri"/>
                <a:cs typeface="Calibri"/>
              </a:rPr>
              <a:t>No </a:t>
            </a:r>
            <a:r>
              <a:rPr sz="900" b="1" spc="50" dirty="0">
                <a:latin typeface="Calibri"/>
                <a:cs typeface="Calibri"/>
              </a:rPr>
              <a:t>cost</a:t>
            </a:r>
            <a:r>
              <a:rPr sz="900" b="1" spc="-45" dirty="0">
                <a:latin typeface="Calibri"/>
                <a:cs typeface="Calibri"/>
              </a:rPr>
              <a:t> </a:t>
            </a:r>
            <a:r>
              <a:rPr sz="900" b="1" spc="35" dirty="0">
                <a:latin typeface="Calibri"/>
                <a:cs typeface="Calibri"/>
              </a:rPr>
              <a:t>to  </a:t>
            </a:r>
            <a:r>
              <a:rPr sz="900" b="1" spc="65" dirty="0">
                <a:latin typeface="Calibri"/>
                <a:cs typeface="Calibri"/>
              </a:rPr>
              <a:t>patient.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694784" y="5174690"/>
            <a:ext cx="847090" cy="583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1699"/>
              </a:lnSpc>
              <a:spcBef>
                <a:spcPts val="95"/>
              </a:spcBef>
            </a:pPr>
            <a:r>
              <a:rPr sz="900" b="1" spc="55" dirty="0">
                <a:latin typeface="Calibri"/>
                <a:cs typeface="Calibri"/>
              </a:rPr>
              <a:t>But,</a:t>
            </a:r>
            <a:r>
              <a:rPr sz="900" b="1" spc="15" dirty="0">
                <a:latin typeface="Calibri"/>
                <a:cs typeface="Calibri"/>
              </a:rPr>
              <a:t> </a:t>
            </a:r>
            <a:r>
              <a:rPr sz="900" b="1" spc="85" dirty="0">
                <a:latin typeface="Calibri"/>
                <a:cs typeface="Calibri"/>
              </a:rPr>
              <a:t>Providers  </a:t>
            </a:r>
            <a:r>
              <a:rPr sz="900" b="1" spc="105" dirty="0">
                <a:latin typeface="Calibri"/>
                <a:cs typeface="Calibri"/>
              </a:rPr>
              <a:t>are paid  </a:t>
            </a:r>
            <a:r>
              <a:rPr sz="900" b="1" spc="100" dirty="0">
                <a:latin typeface="Calibri"/>
                <a:cs typeface="Calibri"/>
              </a:rPr>
              <a:t>standard  </a:t>
            </a:r>
            <a:r>
              <a:rPr sz="900" b="1" spc="85" dirty="0">
                <a:latin typeface="Calibri"/>
                <a:cs typeface="Calibri"/>
              </a:rPr>
              <a:t>amounts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956483" y="4756370"/>
            <a:ext cx="816610" cy="8549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463" marR="5080" indent="-17463" algn="ctr">
              <a:lnSpc>
                <a:spcPct val="101699"/>
              </a:lnSpc>
              <a:spcBef>
                <a:spcPts val="95"/>
              </a:spcBef>
            </a:pPr>
            <a:r>
              <a:rPr lang="en-US" sz="900" b="1" spc="75" dirty="0" smtClean="0">
                <a:latin typeface="Calibri"/>
                <a:cs typeface="Calibri"/>
              </a:rPr>
              <a:t>F</a:t>
            </a:r>
            <a:r>
              <a:rPr sz="900" b="1" spc="75" dirty="0" smtClean="0">
                <a:latin typeface="Calibri"/>
                <a:cs typeface="Calibri"/>
              </a:rPr>
              <a:t>ull </a:t>
            </a:r>
            <a:r>
              <a:rPr sz="900" b="1" spc="85" dirty="0">
                <a:latin typeface="Calibri"/>
                <a:cs typeface="Calibri"/>
              </a:rPr>
              <a:t>cost</a:t>
            </a:r>
            <a:r>
              <a:rPr sz="900" b="1" spc="5" dirty="0">
                <a:latin typeface="Calibri"/>
                <a:cs typeface="Calibri"/>
              </a:rPr>
              <a:t> </a:t>
            </a:r>
            <a:r>
              <a:rPr sz="900" b="1" spc="105" dirty="0">
                <a:latin typeface="Calibri"/>
                <a:cs typeface="Calibri"/>
              </a:rPr>
              <a:t>paid  </a:t>
            </a:r>
            <a:r>
              <a:rPr sz="900" b="1" spc="80" dirty="0">
                <a:latin typeface="Calibri"/>
                <a:cs typeface="Calibri"/>
              </a:rPr>
              <a:t>by </a:t>
            </a:r>
            <a:r>
              <a:rPr sz="900" b="1" spc="75" dirty="0">
                <a:latin typeface="Calibri"/>
                <a:cs typeface="Calibri"/>
              </a:rPr>
              <a:t>patient  </a:t>
            </a:r>
            <a:r>
              <a:rPr sz="900" b="1" spc="60" dirty="0">
                <a:latin typeface="Calibri"/>
                <a:cs typeface="Calibri"/>
              </a:rPr>
              <a:t>until </a:t>
            </a:r>
            <a:r>
              <a:rPr sz="900" b="1" spc="65" dirty="0">
                <a:latin typeface="Calibri"/>
                <a:cs typeface="Calibri"/>
              </a:rPr>
              <a:t>the </a:t>
            </a:r>
            <a:r>
              <a:rPr sz="900" b="1" spc="100" dirty="0" smtClean="0">
                <a:latin typeface="Calibri"/>
                <a:cs typeface="Calibri"/>
              </a:rPr>
              <a:t>sum</a:t>
            </a:r>
            <a:r>
              <a:rPr sz="900" b="1" spc="15" dirty="0" smtClean="0">
                <a:latin typeface="Calibri"/>
                <a:cs typeface="Calibri"/>
              </a:rPr>
              <a:t> </a:t>
            </a:r>
            <a:r>
              <a:rPr sz="900" b="1" spc="100" dirty="0">
                <a:latin typeface="Calibri"/>
                <a:cs typeface="Calibri"/>
              </a:rPr>
              <a:t>equals</a:t>
            </a:r>
            <a:endParaRPr sz="900" dirty="0">
              <a:latin typeface="Calibri"/>
              <a:cs typeface="Calibri"/>
            </a:endParaRPr>
          </a:p>
          <a:p>
            <a:pPr marL="17463" marR="21590" indent="-17463" algn="ctr">
              <a:lnSpc>
                <a:spcPct val="101699"/>
              </a:lnSpc>
            </a:pPr>
            <a:r>
              <a:rPr sz="900" b="1" spc="80" dirty="0">
                <a:latin typeface="Calibri"/>
                <a:cs typeface="Calibri"/>
              </a:rPr>
              <a:t>“</a:t>
            </a:r>
            <a:r>
              <a:rPr sz="900" b="1" spc="80" dirty="0" smtClean="0">
                <a:latin typeface="Calibri"/>
                <a:cs typeface="Calibri"/>
              </a:rPr>
              <a:t>Deductible</a:t>
            </a:r>
            <a:r>
              <a:rPr lang="en-US" sz="900" b="1" spc="80" dirty="0" smtClean="0">
                <a:latin typeface="Calibri"/>
                <a:cs typeface="Calibri"/>
              </a:rPr>
              <a:t>“ t</a:t>
            </a:r>
            <a:r>
              <a:rPr sz="900" b="1" spc="75" dirty="0" smtClean="0">
                <a:latin typeface="Calibri"/>
                <a:cs typeface="Calibri"/>
              </a:rPr>
              <a:t>hreshold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154272" y="4756370"/>
            <a:ext cx="826769" cy="9961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algn="ctr">
              <a:lnSpc>
                <a:spcPct val="101699"/>
              </a:lnSpc>
              <a:spcBef>
                <a:spcPts val="95"/>
              </a:spcBef>
            </a:pPr>
            <a:r>
              <a:rPr sz="900" b="1" spc="125" dirty="0" smtClean="0">
                <a:latin typeface="Calibri"/>
                <a:cs typeface="Calibri"/>
              </a:rPr>
              <a:t>“</a:t>
            </a:r>
            <a:r>
              <a:rPr lang="en-US" sz="900" b="1" spc="125" dirty="0" smtClean="0">
                <a:latin typeface="Calibri"/>
                <a:cs typeface="Calibri"/>
              </a:rPr>
              <a:t>C</a:t>
            </a:r>
            <a:r>
              <a:rPr sz="900" b="1" spc="125" dirty="0" smtClean="0">
                <a:latin typeface="Calibri"/>
                <a:cs typeface="Calibri"/>
              </a:rPr>
              <a:t>opay</a:t>
            </a:r>
            <a:r>
              <a:rPr sz="900" b="1" spc="125" dirty="0">
                <a:latin typeface="Calibri"/>
                <a:cs typeface="Calibri"/>
              </a:rPr>
              <a:t>”</a:t>
            </a:r>
            <a:r>
              <a:rPr sz="900" b="1" dirty="0">
                <a:latin typeface="Calibri"/>
                <a:cs typeface="Calibri"/>
              </a:rPr>
              <a:t> </a:t>
            </a:r>
            <a:r>
              <a:rPr sz="900" b="1" spc="105" dirty="0">
                <a:latin typeface="Calibri"/>
                <a:cs typeface="Calibri"/>
              </a:rPr>
              <a:t>paid  </a:t>
            </a:r>
            <a:r>
              <a:rPr sz="900" b="1" spc="80" dirty="0">
                <a:latin typeface="Calibri"/>
                <a:cs typeface="Calibri"/>
              </a:rPr>
              <a:t>by </a:t>
            </a:r>
            <a:r>
              <a:rPr sz="900" b="1" spc="75" dirty="0">
                <a:latin typeface="Calibri"/>
                <a:cs typeface="Calibri"/>
              </a:rPr>
              <a:t>patient  </a:t>
            </a:r>
            <a:r>
              <a:rPr sz="900" b="1" spc="60" dirty="0">
                <a:latin typeface="Calibri"/>
                <a:cs typeface="Calibri"/>
              </a:rPr>
              <a:t>until </a:t>
            </a:r>
            <a:r>
              <a:rPr sz="900" b="1" spc="65" dirty="0" smtClean="0">
                <a:latin typeface="Calibri"/>
                <a:cs typeface="Calibri"/>
              </a:rPr>
              <a:t>the</a:t>
            </a:r>
            <a:r>
              <a:rPr lang="en-US" sz="900" b="1" spc="65" dirty="0" smtClean="0">
                <a:latin typeface="Calibri"/>
                <a:cs typeface="Calibri"/>
              </a:rPr>
              <a:t> </a:t>
            </a:r>
            <a:r>
              <a:rPr sz="900" b="1" spc="100" dirty="0" smtClean="0">
                <a:latin typeface="Calibri"/>
                <a:cs typeface="Calibri"/>
              </a:rPr>
              <a:t>sum </a:t>
            </a:r>
            <a:r>
              <a:rPr sz="900" b="1" spc="100" dirty="0">
                <a:latin typeface="Calibri"/>
                <a:cs typeface="Calibri"/>
              </a:rPr>
              <a:t>equals  </a:t>
            </a:r>
            <a:r>
              <a:rPr sz="900" b="1" spc="100" dirty="0" smtClean="0">
                <a:latin typeface="Calibri"/>
                <a:cs typeface="Calibri"/>
              </a:rPr>
              <a:t>“</a:t>
            </a:r>
            <a:r>
              <a:rPr lang="en-US" sz="900" b="1" spc="100" dirty="0" smtClean="0">
                <a:latin typeface="Calibri"/>
                <a:cs typeface="Calibri"/>
              </a:rPr>
              <a:t>A</a:t>
            </a:r>
            <a:r>
              <a:rPr sz="900" b="1" spc="100" dirty="0" smtClean="0">
                <a:latin typeface="Calibri"/>
                <a:cs typeface="Calibri"/>
              </a:rPr>
              <a:t>nnual</a:t>
            </a:r>
            <a:r>
              <a:rPr lang="en-US" sz="900" b="1" spc="10" dirty="0" smtClean="0">
                <a:latin typeface="Calibri"/>
                <a:cs typeface="Calibri"/>
              </a:rPr>
              <a:t> O</a:t>
            </a:r>
            <a:r>
              <a:rPr sz="900" b="1" spc="125" dirty="0" smtClean="0">
                <a:latin typeface="Calibri"/>
                <a:cs typeface="Calibri"/>
              </a:rPr>
              <a:t>ut</a:t>
            </a:r>
            <a:endParaRPr sz="900" dirty="0">
              <a:latin typeface="Calibri"/>
              <a:cs typeface="Calibri"/>
            </a:endParaRPr>
          </a:p>
          <a:p>
            <a:pPr marR="85725" algn="ctr">
              <a:lnSpc>
                <a:spcPct val="101699"/>
              </a:lnSpc>
            </a:pPr>
            <a:r>
              <a:rPr sz="900" b="1" spc="50" dirty="0">
                <a:latin typeface="Calibri"/>
                <a:cs typeface="Calibri"/>
              </a:rPr>
              <a:t>of </a:t>
            </a:r>
            <a:r>
              <a:rPr sz="900" b="1" spc="65" dirty="0">
                <a:latin typeface="Calibri"/>
                <a:cs typeface="Calibri"/>
              </a:rPr>
              <a:t>Pocket  </a:t>
            </a:r>
            <a:r>
              <a:rPr sz="900" b="1" spc="90" dirty="0">
                <a:latin typeface="Calibri"/>
                <a:cs typeface="Calibri"/>
              </a:rPr>
              <a:t>Maximu</a:t>
            </a:r>
            <a:r>
              <a:rPr sz="900" b="1" spc="114" dirty="0">
                <a:latin typeface="Calibri"/>
                <a:cs typeface="Calibri"/>
              </a:rPr>
              <a:t>m</a:t>
            </a:r>
            <a:r>
              <a:rPr sz="900" b="1" spc="125" dirty="0">
                <a:latin typeface="Calibri"/>
                <a:cs typeface="Calibri"/>
              </a:rPr>
              <a:t>”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327891" y="4736849"/>
            <a:ext cx="771525" cy="10020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1699"/>
              </a:lnSpc>
              <a:spcBef>
                <a:spcPts val="95"/>
              </a:spcBef>
            </a:pPr>
            <a:r>
              <a:rPr lang="en-US" sz="900" b="1" spc="100" dirty="0" smtClean="0">
                <a:latin typeface="Calibri"/>
                <a:cs typeface="Calibri"/>
              </a:rPr>
              <a:t>A</a:t>
            </a:r>
            <a:r>
              <a:rPr sz="900" b="1" spc="100" dirty="0" smtClean="0">
                <a:latin typeface="Calibri"/>
                <a:cs typeface="Calibri"/>
              </a:rPr>
              <a:t>llowable  </a:t>
            </a:r>
            <a:r>
              <a:rPr sz="900" b="1" spc="80" dirty="0">
                <a:latin typeface="Calibri"/>
                <a:cs typeface="Calibri"/>
              </a:rPr>
              <a:t>costs </a:t>
            </a:r>
            <a:r>
              <a:rPr sz="900" b="1" spc="105" dirty="0">
                <a:latin typeface="Calibri"/>
                <a:cs typeface="Calibri"/>
              </a:rPr>
              <a:t>paid  </a:t>
            </a:r>
            <a:r>
              <a:rPr sz="900" b="1" spc="80" dirty="0">
                <a:latin typeface="Calibri"/>
                <a:cs typeface="Calibri"/>
              </a:rPr>
              <a:t>by</a:t>
            </a:r>
            <a:r>
              <a:rPr sz="900" b="1" spc="5" dirty="0">
                <a:latin typeface="Calibri"/>
                <a:cs typeface="Calibri"/>
              </a:rPr>
              <a:t> </a:t>
            </a:r>
            <a:r>
              <a:rPr sz="900" b="1" spc="85" dirty="0">
                <a:latin typeface="Calibri"/>
                <a:cs typeface="Calibri"/>
              </a:rPr>
              <a:t>insurance  </a:t>
            </a:r>
            <a:r>
              <a:rPr sz="900" b="1" spc="60" dirty="0">
                <a:latin typeface="Calibri"/>
                <a:cs typeface="Calibri"/>
              </a:rPr>
              <a:t>until </a:t>
            </a:r>
            <a:r>
              <a:rPr sz="900" b="1" spc="65" dirty="0">
                <a:latin typeface="Calibri"/>
                <a:cs typeface="Calibri"/>
              </a:rPr>
              <a:t>the  </a:t>
            </a:r>
            <a:r>
              <a:rPr sz="900" b="1" spc="100" dirty="0">
                <a:latin typeface="Calibri"/>
                <a:cs typeface="Calibri"/>
              </a:rPr>
              <a:t>sum equals  </a:t>
            </a:r>
            <a:r>
              <a:rPr sz="900" b="1" spc="90" dirty="0" smtClean="0">
                <a:latin typeface="Calibri"/>
                <a:cs typeface="Calibri"/>
              </a:rPr>
              <a:t>“</a:t>
            </a:r>
            <a:r>
              <a:rPr lang="en-US" sz="900" b="1" spc="90" dirty="0" smtClean="0">
                <a:latin typeface="Calibri"/>
                <a:cs typeface="Calibri"/>
              </a:rPr>
              <a:t>L</a:t>
            </a:r>
            <a:r>
              <a:rPr sz="900" b="1" spc="90" dirty="0" smtClean="0">
                <a:latin typeface="Calibri"/>
                <a:cs typeface="Calibri"/>
              </a:rPr>
              <a:t>ifetime  </a:t>
            </a:r>
            <a:r>
              <a:rPr sz="900" b="1" spc="100" dirty="0">
                <a:latin typeface="Calibri"/>
                <a:cs typeface="Calibri"/>
              </a:rPr>
              <a:t>Maximum”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120887" y="2146189"/>
            <a:ext cx="3794125" cy="527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85725">
              <a:lnSpc>
                <a:spcPct val="100000"/>
              </a:lnSpc>
              <a:spcBef>
                <a:spcPts val="95"/>
              </a:spcBef>
            </a:pPr>
            <a:r>
              <a:rPr sz="1650" b="1" spc="105" dirty="0">
                <a:latin typeface="Calibri"/>
                <a:cs typeface="Calibri"/>
              </a:rPr>
              <a:t>Doctors, </a:t>
            </a:r>
            <a:r>
              <a:rPr sz="1650" b="1" spc="150" dirty="0">
                <a:latin typeface="Calibri"/>
                <a:cs typeface="Calibri"/>
              </a:rPr>
              <a:t>Hospital care, </a:t>
            </a:r>
            <a:r>
              <a:rPr lang="en-US" sz="1650" b="1" spc="155" dirty="0" smtClean="0">
                <a:latin typeface="Calibri"/>
                <a:cs typeface="Calibri"/>
              </a:rPr>
              <a:t>E</a:t>
            </a:r>
            <a:r>
              <a:rPr sz="1650" b="1" spc="155" dirty="0" smtClean="0">
                <a:latin typeface="Calibri"/>
                <a:cs typeface="Calibri"/>
              </a:rPr>
              <a:t>mergency  </a:t>
            </a:r>
            <a:r>
              <a:rPr sz="1650" b="1" spc="125" dirty="0">
                <a:latin typeface="Calibri"/>
                <a:cs typeface="Calibri"/>
              </a:rPr>
              <a:t>Medications, </a:t>
            </a:r>
            <a:r>
              <a:rPr lang="en-US" sz="1650" b="1" spc="185" dirty="0" smtClean="0">
                <a:latin typeface="Calibri"/>
                <a:cs typeface="Calibri"/>
              </a:rPr>
              <a:t>I</a:t>
            </a:r>
            <a:r>
              <a:rPr sz="1650" b="1" spc="185" dirty="0" smtClean="0">
                <a:latin typeface="Calibri"/>
                <a:cs typeface="Calibri"/>
              </a:rPr>
              <a:t>mages</a:t>
            </a:r>
            <a:r>
              <a:rPr sz="1650" b="1" spc="185" dirty="0">
                <a:latin typeface="Calibri"/>
                <a:cs typeface="Calibri"/>
              </a:rPr>
              <a:t>, </a:t>
            </a:r>
            <a:r>
              <a:rPr sz="1650" b="1" spc="130" dirty="0">
                <a:latin typeface="Calibri"/>
                <a:cs typeface="Calibri"/>
              </a:rPr>
              <a:t>Therapy,</a:t>
            </a:r>
            <a:r>
              <a:rPr sz="1650" b="1" spc="60" dirty="0">
                <a:latin typeface="Calibri"/>
                <a:cs typeface="Calibri"/>
              </a:rPr>
              <a:t> </a:t>
            </a:r>
            <a:r>
              <a:rPr lang="en-US" sz="1650" b="1" spc="260" dirty="0" smtClean="0">
                <a:latin typeface="Calibri"/>
                <a:cs typeface="Calibri"/>
              </a:rPr>
              <a:t>L</a:t>
            </a:r>
            <a:r>
              <a:rPr sz="1650" b="1" spc="260" dirty="0" smtClean="0">
                <a:latin typeface="Calibri"/>
                <a:cs typeface="Calibri"/>
              </a:rPr>
              <a:t>abs</a:t>
            </a:r>
            <a:endParaRPr sz="1650" dirty="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925004" y="3050282"/>
            <a:ext cx="805815" cy="403957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10185" marR="5080" indent="-198120">
              <a:lnSpc>
                <a:spcPct val="102499"/>
              </a:lnSpc>
              <a:spcBef>
                <a:spcPts val="90"/>
              </a:spcBef>
            </a:pPr>
            <a:r>
              <a:rPr sz="1250" b="1" spc="150" dirty="0">
                <a:latin typeface="Calibri"/>
                <a:cs typeface="Calibri"/>
              </a:rPr>
              <a:t>Plan</a:t>
            </a:r>
            <a:r>
              <a:rPr sz="1250" b="1" spc="30" dirty="0">
                <a:latin typeface="Calibri"/>
                <a:cs typeface="Calibri"/>
              </a:rPr>
              <a:t> </a:t>
            </a:r>
            <a:r>
              <a:rPr lang="en-US" sz="1250" b="1" spc="135" dirty="0" smtClean="0">
                <a:latin typeface="Calibri"/>
                <a:cs typeface="Calibri"/>
              </a:rPr>
              <a:t>Y</a:t>
            </a:r>
            <a:r>
              <a:rPr sz="1250" b="1" spc="135" dirty="0" smtClean="0">
                <a:latin typeface="Calibri"/>
                <a:cs typeface="Calibri"/>
              </a:rPr>
              <a:t>ear  </a:t>
            </a:r>
            <a:r>
              <a:rPr lang="en-US" sz="1250" b="1" spc="130" dirty="0" smtClean="0">
                <a:latin typeface="Calibri"/>
                <a:cs typeface="Calibri"/>
              </a:rPr>
              <a:t>E</a:t>
            </a:r>
            <a:r>
              <a:rPr sz="1250" b="1" spc="130" dirty="0" smtClean="0">
                <a:latin typeface="Calibri"/>
                <a:cs typeface="Calibri"/>
              </a:rPr>
              <a:t>nds</a:t>
            </a:r>
            <a:endParaRPr sz="1250" b="1" dirty="0">
              <a:latin typeface="Calibri"/>
              <a:cs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2701248" y="4642558"/>
            <a:ext cx="834390" cy="0"/>
          </a:xfrm>
          <a:custGeom>
            <a:avLst/>
            <a:gdLst/>
            <a:ahLst/>
            <a:cxnLst/>
            <a:rect l="l" t="t" r="r" b="b"/>
            <a:pathLst>
              <a:path w="834389">
                <a:moveTo>
                  <a:pt x="0" y="0"/>
                </a:moveTo>
                <a:lnTo>
                  <a:pt x="833780" y="0"/>
                </a:lnTo>
              </a:path>
            </a:pathLst>
          </a:custGeom>
          <a:ln w="11620">
            <a:solidFill>
              <a:srgbClr val="60D0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947571" y="4642558"/>
            <a:ext cx="834390" cy="0"/>
          </a:xfrm>
          <a:custGeom>
            <a:avLst/>
            <a:gdLst/>
            <a:ahLst/>
            <a:cxnLst/>
            <a:rect l="l" t="t" r="r" b="b"/>
            <a:pathLst>
              <a:path w="834389">
                <a:moveTo>
                  <a:pt x="0" y="0"/>
                </a:moveTo>
                <a:lnTo>
                  <a:pt x="833780" y="0"/>
                </a:lnTo>
              </a:path>
            </a:pathLst>
          </a:custGeom>
          <a:ln w="11620">
            <a:solidFill>
              <a:srgbClr val="60D0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150533" y="4642558"/>
            <a:ext cx="834390" cy="0"/>
          </a:xfrm>
          <a:custGeom>
            <a:avLst/>
            <a:gdLst/>
            <a:ahLst/>
            <a:cxnLst/>
            <a:rect l="l" t="t" r="r" b="b"/>
            <a:pathLst>
              <a:path w="834389">
                <a:moveTo>
                  <a:pt x="0" y="0"/>
                </a:moveTo>
                <a:lnTo>
                  <a:pt x="833780" y="0"/>
                </a:lnTo>
              </a:path>
            </a:pathLst>
          </a:custGeom>
          <a:ln w="11620">
            <a:solidFill>
              <a:srgbClr val="60D0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296554" y="4642558"/>
            <a:ext cx="834390" cy="0"/>
          </a:xfrm>
          <a:custGeom>
            <a:avLst/>
            <a:gdLst/>
            <a:ahLst/>
            <a:cxnLst/>
            <a:rect l="l" t="t" r="r" b="b"/>
            <a:pathLst>
              <a:path w="834390">
                <a:moveTo>
                  <a:pt x="0" y="0"/>
                </a:moveTo>
                <a:lnTo>
                  <a:pt x="833780" y="0"/>
                </a:lnTo>
              </a:path>
            </a:pathLst>
          </a:custGeom>
          <a:ln w="11620">
            <a:solidFill>
              <a:srgbClr val="60D0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57200" y="6097238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1620">
            <a:solidFill>
              <a:srgbClr val="60D0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444500" y="6236181"/>
            <a:ext cx="9126220" cy="1109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900" b="1" spc="85" dirty="0" smtClean="0">
                <a:solidFill>
                  <a:srgbClr val="434345"/>
                </a:solidFill>
                <a:latin typeface="Calibri"/>
                <a:cs typeface="Calibri"/>
              </a:rPr>
              <a:t>R</a:t>
            </a:r>
            <a:r>
              <a:rPr sz="900" b="1" spc="85" dirty="0" smtClean="0">
                <a:solidFill>
                  <a:srgbClr val="434345"/>
                </a:solidFill>
                <a:latin typeface="Calibri"/>
                <a:cs typeface="Calibri"/>
              </a:rPr>
              <a:t>eferences</a:t>
            </a:r>
            <a:r>
              <a:rPr sz="900" b="1" spc="85" dirty="0">
                <a:solidFill>
                  <a:srgbClr val="434345"/>
                </a:solidFill>
                <a:latin typeface="Calibri"/>
                <a:cs typeface="Calibri"/>
              </a:rPr>
              <a:t>:</a:t>
            </a:r>
            <a:endParaRPr sz="900" dirty="0">
              <a:latin typeface="Calibri"/>
              <a:cs typeface="Calibri"/>
            </a:endParaRPr>
          </a:p>
          <a:p>
            <a:pPr marL="240665" marR="73025" indent="-227965">
              <a:lnSpc>
                <a:spcPct val="100000"/>
              </a:lnSpc>
              <a:spcBef>
                <a:spcPts val="735"/>
              </a:spcBef>
              <a:buAutoNum type="arabicPeriod"/>
              <a:tabLst>
                <a:tab pos="403225" algn="l"/>
                <a:tab pos="457200" algn="l"/>
              </a:tabLst>
            </a:pPr>
            <a:r>
              <a:rPr sz="700" spc="-15" dirty="0">
                <a:latin typeface="Calibri"/>
                <a:cs typeface="Calibri"/>
              </a:rPr>
              <a:t>Brown </a:t>
            </a:r>
            <a:r>
              <a:rPr sz="700" spc="-55" dirty="0">
                <a:latin typeface="Calibri"/>
                <a:cs typeface="Calibri"/>
              </a:rPr>
              <a:t>V, </a:t>
            </a:r>
            <a:r>
              <a:rPr sz="700" spc="-10" dirty="0">
                <a:latin typeface="Calibri"/>
                <a:cs typeface="Calibri"/>
              </a:rPr>
              <a:t>Russell </a:t>
            </a:r>
            <a:r>
              <a:rPr sz="700" spc="0" dirty="0">
                <a:latin typeface="Calibri"/>
                <a:cs typeface="Calibri"/>
              </a:rPr>
              <a:t>M, Ginter </a:t>
            </a:r>
            <a:r>
              <a:rPr sz="700" spc="10" dirty="0">
                <a:latin typeface="Calibri"/>
                <a:cs typeface="Calibri"/>
              </a:rPr>
              <a:t>A, </a:t>
            </a:r>
            <a:r>
              <a:rPr sz="700" dirty="0">
                <a:latin typeface="Calibri"/>
                <a:cs typeface="Calibri"/>
              </a:rPr>
              <a:t>Braun </a:t>
            </a:r>
            <a:r>
              <a:rPr sz="700" spc="0" dirty="0">
                <a:latin typeface="Calibri"/>
                <a:cs typeface="Calibri"/>
              </a:rPr>
              <a:t>B, </a:t>
            </a:r>
            <a:r>
              <a:rPr sz="700" spc="-30" dirty="0">
                <a:latin typeface="Calibri"/>
                <a:cs typeface="Calibri"/>
              </a:rPr>
              <a:t>Little </a:t>
            </a:r>
            <a:r>
              <a:rPr sz="700" spc="-10" dirty="0">
                <a:latin typeface="Calibri"/>
                <a:cs typeface="Calibri"/>
              </a:rPr>
              <a:t>L </a:t>
            </a:r>
            <a:r>
              <a:rPr sz="700" dirty="0">
                <a:latin typeface="Calibri"/>
                <a:cs typeface="Calibri"/>
              </a:rPr>
              <a:t>Pippidi </a:t>
            </a:r>
            <a:r>
              <a:rPr sz="700" spc="0" dirty="0">
                <a:latin typeface="Calibri"/>
                <a:cs typeface="Calibri"/>
              </a:rPr>
              <a:t>M, </a:t>
            </a:r>
            <a:r>
              <a:rPr sz="700" spc="15" dirty="0">
                <a:latin typeface="Calibri"/>
                <a:cs typeface="Calibri"/>
              </a:rPr>
              <a:t>McCoy </a:t>
            </a:r>
            <a:r>
              <a:rPr sz="700" spc="-35" dirty="0">
                <a:latin typeface="Calibri"/>
                <a:cs typeface="Calibri"/>
              </a:rPr>
              <a:t>T, </a:t>
            </a:r>
            <a:r>
              <a:rPr sz="700" spc="-10" dirty="0">
                <a:latin typeface="Calibri"/>
                <a:cs typeface="Calibri"/>
              </a:rPr>
              <a:t>Smart </a:t>
            </a:r>
            <a:r>
              <a:rPr sz="700" spc="25" dirty="0">
                <a:latin typeface="Calibri"/>
                <a:cs typeface="Calibri"/>
              </a:rPr>
              <a:t>Choice </a:t>
            </a:r>
            <a:r>
              <a:rPr sz="700" spc="0" dirty="0">
                <a:latin typeface="Calibri"/>
                <a:cs typeface="Calibri"/>
              </a:rPr>
              <a:t>Health </a:t>
            </a:r>
            <a:r>
              <a:rPr sz="700" spc="-5" dirty="0">
                <a:latin typeface="Calibri"/>
                <a:cs typeface="Calibri"/>
              </a:rPr>
              <a:t>Insurance © </a:t>
            </a:r>
            <a:r>
              <a:rPr sz="700" spc="25" dirty="0">
                <a:latin typeface="Calibri"/>
                <a:cs typeface="Calibri"/>
              </a:rPr>
              <a:t>- </a:t>
            </a:r>
            <a:r>
              <a:rPr sz="700" spc="-10" dirty="0">
                <a:latin typeface="Calibri"/>
                <a:cs typeface="Calibri"/>
              </a:rPr>
              <a:t>Interdisciplinary </a:t>
            </a:r>
            <a:r>
              <a:rPr sz="700" dirty="0">
                <a:latin typeface="Calibri"/>
                <a:cs typeface="Calibri"/>
              </a:rPr>
              <a:t>Program </a:t>
            </a:r>
            <a:r>
              <a:rPr sz="700" spc="-25" dirty="0">
                <a:latin typeface="Calibri"/>
                <a:cs typeface="Calibri"/>
              </a:rPr>
              <a:t>to </a:t>
            </a:r>
            <a:r>
              <a:rPr sz="700" dirty="0">
                <a:latin typeface="Calibri"/>
                <a:cs typeface="Calibri"/>
              </a:rPr>
              <a:t>enhance </a:t>
            </a:r>
            <a:r>
              <a:rPr sz="700" spc="0" dirty="0">
                <a:latin typeface="Calibri"/>
                <a:cs typeface="Calibri"/>
              </a:rPr>
              <a:t>Health </a:t>
            </a:r>
            <a:r>
              <a:rPr sz="700" spc="-5" dirty="0">
                <a:latin typeface="Calibri"/>
                <a:cs typeface="Calibri"/>
              </a:rPr>
              <a:t>Insurance </a:t>
            </a:r>
            <a:r>
              <a:rPr sz="700" spc="-15" dirty="0">
                <a:latin typeface="Calibri"/>
                <a:cs typeface="Calibri"/>
              </a:rPr>
              <a:t>Literacy, </a:t>
            </a:r>
            <a:r>
              <a:rPr sz="700" spc="0" dirty="0">
                <a:latin typeface="Calibri"/>
                <a:cs typeface="Calibri"/>
              </a:rPr>
              <a:t>Health </a:t>
            </a:r>
            <a:r>
              <a:rPr sz="700" spc="-10" dirty="0">
                <a:latin typeface="Calibri"/>
                <a:cs typeface="Calibri"/>
              </a:rPr>
              <a:t>Promotion </a:t>
            </a:r>
            <a:r>
              <a:rPr sz="700" spc="-5" dirty="0">
                <a:latin typeface="Calibri"/>
                <a:cs typeface="Calibri"/>
              </a:rPr>
              <a:t>Practice </a:t>
            </a:r>
            <a:r>
              <a:rPr sz="700" spc="0" dirty="0">
                <a:latin typeface="Calibri"/>
                <a:cs typeface="Calibri"/>
              </a:rPr>
              <a:t>March </a:t>
            </a:r>
            <a:r>
              <a:rPr sz="700" spc="35" dirty="0">
                <a:latin typeface="Calibri"/>
                <a:cs typeface="Calibri"/>
              </a:rPr>
              <a:t>2016 </a:t>
            </a:r>
            <a:r>
              <a:rPr sz="700" spc="-5" dirty="0">
                <a:latin typeface="Calibri"/>
                <a:cs typeface="Calibri"/>
              </a:rPr>
              <a:t>Vol. </a:t>
            </a:r>
            <a:r>
              <a:rPr sz="700" spc="30" dirty="0">
                <a:latin typeface="Calibri"/>
                <a:cs typeface="Calibri"/>
              </a:rPr>
              <a:t>17, No. </a:t>
            </a:r>
            <a:r>
              <a:rPr sz="700" dirty="0">
                <a:latin typeface="Calibri"/>
                <a:cs typeface="Calibri"/>
              </a:rPr>
              <a:t>(2) </a:t>
            </a:r>
            <a:r>
              <a:rPr sz="700" spc="30" dirty="0">
                <a:latin typeface="Calibri"/>
                <a:cs typeface="Calibri"/>
              </a:rPr>
              <a:t>209–216 </a:t>
            </a:r>
            <a:r>
              <a:rPr sz="700" spc="50" dirty="0">
                <a:latin typeface="Calibri"/>
                <a:cs typeface="Calibri"/>
              </a:rPr>
              <a:t>DOI:  </a:t>
            </a:r>
            <a:r>
              <a:rPr sz="700" spc="35" dirty="0">
                <a:latin typeface="Calibri"/>
                <a:cs typeface="Calibri"/>
              </a:rPr>
              <a:t>10.1177/1524839915620393.</a:t>
            </a:r>
            <a:endParaRPr sz="7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buAutoNum type="arabicPeriod"/>
              <a:tabLst>
                <a:tab pos="240665" algn="l"/>
                <a:tab pos="241300" algn="l"/>
              </a:tabLst>
            </a:pPr>
            <a:r>
              <a:rPr sz="700" spc="-5" dirty="0">
                <a:latin typeface="Calibri"/>
                <a:cs typeface="Calibri"/>
              </a:rPr>
              <a:t>Bartholomae </a:t>
            </a:r>
            <a:r>
              <a:rPr sz="700" spc="10" dirty="0">
                <a:latin typeface="Calibri"/>
                <a:cs typeface="Calibri"/>
              </a:rPr>
              <a:t>S, </a:t>
            </a:r>
            <a:r>
              <a:rPr sz="700" spc="-10" dirty="0">
                <a:latin typeface="Calibri"/>
                <a:cs typeface="Calibri"/>
              </a:rPr>
              <a:t>Russell  </a:t>
            </a:r>
            <a:r>
              <a:rPr sz="700" dirty="0">
                <a:latin typeface="Calibri"/>
                <a:cs typeface="Calibri"/>
              </a:rPr>
              <a:t>MB, Braun </a:t>
            </a:r>
            <a:r>
              <a:rPr sz="700" spc="0" dirty="0">
                <a:latin typeface="Calibri"/>
                <a:cs typeface="Calibri"/>
              </a:rPr>
              <a:t>B, </a:t>
            </a:r>
            <a:r>
              <a:rPr sz="700" spc="15" dirty="0">
                <a:latin typeface="Calibri"/>
                <a:cs typeface="Calibri"/>
              </a:rPr>
              <a:t>McCoy </a:t>
            </a:r>
            <a:r>
              <a:rPr sz="700" spc="-35" dirty="0">
                <a:latin typeface="Calibri"/>
                <a:cs typeface="Calibri"/>
              </a:rPr>
              <a:t>T,  </a:t>
            </a:r>
            <a:r>
              <a:rPr sz="700" dirty="0">
                <a:latin typeface="Calibri"/>
                <a:cs typeface="Calibri"/>
              </a:rPr>
              <a:t>Building </a:t>
            </a:r>
            <a:r>
              <a:rPr sz="700" spc="0" dirty="0">
                <a:latin typeface="Calibri"/>
                <a:cs typeface="Calibri"/>
              </a:rPr>
              <a:t>Health </a:t>
            </a:r>
            <a:r>
              <a:rPr sz="700" spc="-5" dirty="0">
                <a:latin typeface="Calibri"/>
                <a:cs typeface="Calibri"/>
              </a:rPr>
              <a:t>Insurance </a:t>
            </a:r>
            <a:r>
              <a:rPr sz="700" spc="-10" dirty="0">
                <a:latin typeface="Calibri"/>
                <a:cs typeface="Calibri"/>
              </a:rPr>
              <a:t>Literacy:  </a:t>
            </a:r>
            <a:r>
              <a:rPr sz="700" spc="-5" dirty="0">
                <a:latin typeface="Calibri"/>
                <a:cs typeface="Calibri"/>
              </a:rPr>
              <a:t>Evidence </a:t>
            </a:r>
            <a:r>
              <a:rPr sz="700" spc="-15" dirty="0">
                <a:latin typeface="Calibri"/>
                <a:cs typeface="Calibri"/>
              </a:rPr>
              <a:t>from  </a:t>
            </a:r>
            <a:r>
              <a:rPr sz="700" spc="-25" dirty="0">
                <a:latin typeface="Calibri"/>
                <a:cs typeface="Calibri"/>
              </a:rPr>
              <a:t>the  </a:t>
            </a:r>
            <a:r>
              <a:rPr sz="700" spc="-10" dirty="0">
                <a:latin typeface="Calibri"/>
                <a:cs typeface="Calibri"/>
              </a:rPr>
              <a:t>Smart  </a:t>
            </a:r>
            <a:r>
              <a:rPr sz="700" spc="25" dirty="0">
                <a:latin typeface="Calibri"/>
                <a:cs typeface="Calibri"/>
              </a:rPr>
              <a:t>Choice </a:t>
            </a:r>
            <a:r>
              <a:rPr sz="700" spc="0" dirty="0">
                <a:latin typeface="Calibri"/>
                <a:cs typeface="Calibri"/>
              </a:rPr>
              <a:t>Health </a:t>
            </a:r>
            <a:r>
              <a:rPr sz="700" spc="-5" dirty="0">
                <a:latin typeface="Calibri"/>
                <a:cs typeface="Calibri"/>
              </a:rPr>
              <a:t>InsuranceTM </a:t>
            </a:r>
            <a:r>
              <a:rPr sz="700" spc="0" dirty="0">
                <a:latin typeface="Calibri"/>
                <a:cs typeface="Calibri"/>
              </a:rPr>
              <a:t>Program, </a:t>
            </a:r>
            <a:r>
              <a:rPr sz="700" spc="30" dirty="0">
                <a:latin typeface="Calibri"/>
                <a:cs typeface="Calibri"/>
              </a:rPr>
              <a:t>J </a:t>
            </a:r>
            <a:r>
              <a:rPr sz="700" spc="5" dirty="0">
                <a:latin typeface="Calibri"/>
                <a:cs typeface="Calibri"/>
              </a:rPr>
              <a:t>Fam Econ </a:t>
            </a:r>
            <a:r>
              <a:rPr sz="700" spc="-10" dirty="0">
                <a:latin typeface="Calibri"/>
                <a:cs typeface="Calibri"/>
              </a:rPr>
              <a:t>Iss  </a:t>
            </a:r>
            <a:r>
              <a:rPr sz="700" spc="25" dirty="0">
                <a:latin typeface="Calibri"/>
                <a:cs typeface="Calibri"/>
              </a:rPr>
              <a:t>(2016) </a:t>
            </a:r>
            <a:r>
              <a:rPr sz="700" spc="30" dirty="0">
                <a:latin typeface="Calibri"/>
                <a:cs typeface="Calibri"/>
              </a:rPr>
              <a:t>37:140–155 </a:t>
            </a:r>
            <a:r>
              <a:rPr sz="700" spc="60" dirty="0">
                <a:latin typeface="Calibri"/>
                <a:cs typeface="Calibri"/>
              </a:rPr>
              <a:t>DOI </a:t>
            </a:r>
            <a:r>
              <a:rPr sz="700" spc="100" dirty="0">
                <a:latin typeface="Calibri"/>
                <a:cs typeface="Calibri"/>
              </a:rPr>
              <a:t> </a:t>
            </a:r>
            <a:r>
              <a:rPr sz="700" spc="30" dirty="0">
                <a:latin typeface="Calibri"/>
                <a:cs typeface="Calibri"/>
              </a:rPr>
              <a:t>10.1007/s10834-016-9482-7.</a:t>
            </a:r>
            <a:endParaRPr sz="7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buAutoNum type="arabicPeriod"/>
              <a:tabLst>
                <a:tab pos="240665" algn="l"/>
                <a:tab pos="241300" algn="l"/>
              </a:tabLst>
            </a:pPr>
            <a:r>
              <a:rPr sz="700" spc="0" dirty="0">
                <a:latin typeface="Calibri"/>
                <a:cs typeface="Calibri"/>
              </a:rPr>
              <a:t>Kim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spc="5" dirty="0">
                <a:latin typeface="Calibri"/>
                <a:cs typeface="Calibri"/>
              </a:rPr>
              <a:t>J,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Braun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spc="0" dirty="0">
                <a:latin typeface="Calibri"/>
                <a:cs typeface="Calibri"/>
              </a:rPr>
              <a:t>B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spc="5" dirty="0">
                <a:latin typeface="Calibri"/>
                <a:cs typeface="Calibri"/>
              </a:rPr>
              <a:t>and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Williams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spc="10" dirty="0">
                <a:latin typeface="Calibri"/>
                <a:cs typeface="Calibri"/>
              </a:rPr>
              <a:t>AD,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Understanding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spc="0" dirty="0">
                <a:latin typeface="Calibri"/>
                <a:cs typeface="Calibri"/>
              </a:rPr>
              <a:t>Health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spc="-5" dirty="0">
                <a:latin typeface="Calibri"/>
                <a:cs typeface="Calibri"/>
              </a:rPr>
              <a:t>Insurance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Literacy: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spc="5" dirty="0">
                <a:latin typeface="Calibri"/>
                <a:cs typeface="Calibri"/>
              </a:rPr>
              <a:t>A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spc="-20" dirty="0">
                <a:latin typeface="Calibri"/>
                <a:cs typeface="Calibri"/>
              </a:rPr>
              <a:t>Literature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spc="-20" dirty="0">
                <a:latin typeface="Calibri"/>
                <a:cs typeface="Calibri"/>
              </a:rPr>
              <a:t>Review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spc="25" dirty="0">
                <a:latin typeface="Calibri"/>
                <a:cs typeface="Calibri"/>
              </a:rPr>
              <a:t>,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spc="-5" dirty="0">
                <a:latin typeface="Calibri"/>
                <a:cs typeface="Calibri"/>
              </a:rPr>
              <a:t>Family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spc="5" dirty="0">
                <a:latin typeface="Calibri"/>
                <a:cs typeface="Calibri"/>
              </a:rPr>
              <a:t>and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spc="5" dirty="0">
                <a:latin typeface="Calibri"/>
                <a:cs typeface="Calibri"/>
              </a:rPr>
              <a:t>Consumer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Sciences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spc="-5" dirty="0">
                <a:latin typeface="Calibri"/>
                <a:cs typeface="Calibri"/>
              </a:rPr>
              <a:t>Research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spc="0" dirty="0">
                <a:latin typeface="Calibri"/>
                <a:cs typeface="Calibri"/>
              </a:rPr>
              <a:t>Journal,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spc="-5" dirty="0">
                <a:latin typeface="Calibri"/>
                <a:cs typeface="Calibri"/>
              </a:rPr>
              <a:t>Vol.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spc="30" dirty="0">
                <a:latin typeface="Calibri"/>
                <a:cs typeface="Calibri"/>
              </a:rPr>
              <a:t>42,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spc="30" dirty="0">
                <a:latin typeface="Calibri"/>
                <a:cs typeface="Calibri"/>
              </a:rPr>
              <a:t>No.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spc="30" dirty="0">
                <a:latin typeface="Calibri"/>
                <a:cs typeface="Calibri"/>
              </a:rPr>
              <a:t>1,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September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spc="35" dirty="0">
                <a:latin typeface="Calibri"/>
                <a:cs typeface="Calibri"/>
              </a:rPr>
              <a:t>2013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spc="25" dirty="0">
                <a:latin typeface="Calibri"/>
                <a:cs typeface="Calibri"/>
              </a:rPr>
              <a:t>3–13</a:t>
            </a:r>
            <a:r>
              <a:rPr sz="700" spc="50" dirty="0">
                <a:latin typeface="Calibri"/>
                <a:cs typeface="Calibri"/>
              </a:rPr>
              <a:t> DOI: </a:t>
            </a:r>
            <a:r>
              <a:rPr sz="700" spc="15" dirty="0">
                <a:latin typeface="Calibri"/>
                <a:cs typeface="Calibri"/>
              </a:rPr>
              <a:t>10.1111/fcsr.12034.</a:t>
            </a:r>
            <a:endParaRPr sz="7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buAutoNum type="arabicPeriod"/>
              <a:tabLst>
                <a:tab pos="240665" algn="l"/>
                <a:tab pos="241300" algn="l"/>
              </a:tabLst>
            </a:pPr>
            <a:r>
              <a:rPr sz="700" spc="15" dirty="0">
                <a:latin typeface="Calibri"/>
                <a:cs typeface="Calibri"/>
              </a:rPr>
              <a:t>McCormack </a:t>
            </a:r>
            <a:r>
              <a:rPr sz="700" spc="5" dirty="0">
                <a:latin typeface="Calibri"/>
                <a:cs typeface="Calibri"/>
              </a:rPr>
              <a:t>L, </a:t>
            </a:r>
            <a:r>
              <a:rPr sz="700" spc="0" dirty="0">
                <a:latin typeface="Calibri"/>
                <a:cs typeface="Calibri"/>
              </a:rPr>
              <a:t>Bann </a:t>
            </a:r>
            <a:r>
              <a:rPr sz="700" spc="75" dirty="0">
                <a:latin typeface="Calibri"/>
                <a:cs typeface="Calibri"/>
              </a:rPr>
              <a:t>C, </a:t>
            </a:r>
            <a:r>
              <a:rPr sz="700" spc="5" dirty="0">
                <a:latin typeface="Calibri"/>
                <a:cs typeface="Calibri"/>
              </a:rPr>
              <a:t>Uhrig J, </a:t>
            </a:r>
            <a:r>
              <a:rPr sz="700" spc="-5" dirty="0">
                <a:latin typeface="Calibri"/>
                <a:cs typeface="Calibri"/>
              </a:rPr>
              <a:t>Berkman </a:t>
            </a:r>
            <a:r>
              <a:rPr sz="700" spc="60" dirty="0">
                <a:latin typeface="Calibri"/>
                <a:cs typeface="Calibri"/>
              </a:rPr>
              <a:t>N </a:t>
            </a:r>
            <a:r>
              <a:rPr sz="700" spc="160" dirty="0">
                <a:latin typeface="Calibri"/>
                <a:cs typeface="Calibri"/>
              </a:rPr>
              <a:t> </a:t>
            </a:r>
            <a:r>
              <a:rPr sz="700" spc="5" dirty="0">
                <a:latin typeface="Calibri"/>
                <a:cs typeface="Calibri"/>
              </a:rPr>
              <a:t>and </a:t>
            </a:r>
            <a:r>
              <a:rPr sz="700" spc="-5" dirty="0">
                <a:latin typeface="Calibri"/>
                <a:cs typeface="Calibri"/>
              </a:rPr>
              <a:t>Rudd </a:t>
            </a:r>
            <a:r>
              <a:rPr sz="700" spc="0" dirty="0">
                <a:latin typeface="Calibri"/>
                <a:cs typeface="Calibri"/>
              </a:rPr>
              <a:t>R, Health </a:t>
            </a:r>
            <a:r>
              <a:rPr sz="700" spc="-5" dirty="0">
                <a:latin typeface="Calibri"/>
                <a:cs typeface="Calibri"/>
              </a:rPr>
              <a:t>Insurance </a:t>
            </a:r>
            <a:r>
              <a:rPr sz="700" spc="-15" dirty="0">
                <a:latin typeface="Calibri"/>
                <a:cs typeface="Calibri"/>
              </a:rPr>
              <a:t>Literacy  </a:t>
            </a:r>
            <a:r>
              <a:rPr sz="700" spc="-10" dirty="0">
                <a:latin typeface="Calibri"/>
                <a:cs typeface="Calibri"/>
              </a:rPr>
              <a:t>of  </a:t>
            </a:r>
            <a:r>
              <a:rPr sz="700" spc="25" dirty="0">
                <a:latin typeface="Calibri"/>
                <a:cs typeface="Calibri"/>
              </a:rPr>
              <a:t>Older </a:t>
            </a:r>
            <a:r>
              <a:rPr sz="700" spc="-10" dirty="0">
                <a:latin typeface="Calibri"/>
                <a:cs typeface="Calibri"/>
              </a:rPr>
              <a:t>Adults,  </a:t>
            </a:r>
            <a:r>
              <a:rPr sz="700" spc="-5" dirty="0">
                <a:latin typeface="Calibri"/>
                <a:cs typeface="Calibri"/>
              </a:rPr>
              <a:t>The </a:t>
            </a:r>
            <a:r>
              <a:rPr sz="700" spc="0" dirty="0">
                <a:latin typeface="Calibri"/>
                <a:cs typeface="Calibri"/>
              </a:rPr>
              <a:t>Journal </a:t>
            </a:r>
            <a:r>
              <a:rPr sz="700" spc="-10" dirty="0">
                <a:latin typeface="Calibri"/>
                <a:cs typeface="Calibri"/>
              </a:rPr>
              <a:t>of  </a:t>
            </a:r>
            <a:r>
              <a:rPr sz="700" spc="5" dirty="0">
                <a:latin typeface="Calibri"/>
                <a:cs typeface="Calibri"/>
              </a:rPr>
              <a:t>Consumer </a:t>
            </a:r>
            <a:r>
              <a:rPr sz="700" spc="-10" dirty="0">
                <a:latin typeface="Calibri"/>
                <a:cs typeface="Calibri"/>
              </a:rPr>
              <a:t>Affairs,  </a:t>
            </a:r>
            <a:r>
              <a:rPr sz="700" spc="-5" dirty="0">
                <a:latin typeface="Calibri"/>
                <a:cs typeface="Calibri"/>
              </a:rPr>
              <a:t>Vol. </a:t>
            </a:r>
            <a:r>
              <a:rPr sz="700" spc="30" dirty="0">
                <a:latin typeface="Calibri"/>
                <a:cs typeface="Calibri"/>
              </a:rPr>
              <a:t>43, No. 2, </a:t>
            </a:r>
            <a:r>
              <a:rPr sz="700" spc="5" dirty="0">
                <a:latin typeface="Calibri"/>
                <a:cs typeface="Calibri"/>
              </a:rPr>
              <a:t>p </a:t>
            </a:r>
            <a:r>
              <a:rPr sz="700" spc="30" dirty="0">
                <a:latin typeface="Calibri"/>
                <a:cs typeface="Calibri"/>
              </a:rPr>
              <a:t>223-47, 2009.</a:t>
            </a:r>
            <a:endParaRPr sz="700" dirty="0">
              <a:latin typeface="Calibri"/>
              <a:cs typeface="Calibri"/>
            </a:endParaRPr>
          </a:p>
          <a:p>
            <a:pPr marL="240665" marR="5080" indent="-227965">
              <a:lnSpc>
                <a:spcPct val="100000"/>
              </a:lnSpc>
              <a:buAutoNum type="arabicPeriod"/>
              <a:tabLst>
                <a:tab pos="240665" algn="l"/>
                <a:tab pos="241300" algn="l"/>
              </a:tabLst>
            </a:pPr>
            <a:r>
              <a:rPr sz="700" spc="-10" dirty="0">
                <a:latin typeface="Calibri"/>
                <a:cs typeface="Calibri"/>
              </a:rPr>
              <a:t>Paez </a:t>
            </a:r>
            <a:r>
              <a:rPr sz="700" spc="25" dirty="0">
                <a:latin typeface="Calibri"/>
                <a:cs typeface="Calibri"/>
              </a:rPr>
              <a:t>KA1, </a:t>
            </a:r>
            <a:r>
              <a:rPr sz="700" spc="-5" dirty="0">
                <a:latin typeface="Calibri"/>
                <a:cs typeface="Calibri"/>
              </a:rPr>
              <a:t>Mallery </a:t>
            </a:r>
            <a:r>
              <a:rPr sz="700" spc="50" dirty="0">
                <a:latin typeface="Calibri"/>
                <a:cs typeface="Calibri"/>
              </a:rPr>
              <a:t>CJ, </a:t>
            </a:r>
            <a:r>
              <a:rPr sz="700" spc="10" dirty="0">
                <a:latin typeface="Calibri"/>
                <a:cs typeface="Calibri"/>
              </a:rPr>
              <a:t>Noel </a:t>
            </a:r>
            <a:r>
              <a:rPr sz="700" spc="25" dirty="0">
                <a:latin typeface="Calibri"/>
                <a:cs typeface="Calibri"/>
              </a:rPr>
              <a:t>H, </a:t>
            </a:r>
            <a:r>
              <a:rPr sz="700" dirty="0">
                <a:latin typeface="Calibri"/>
                <a:cs typeface="Calibri"/>
              </a:rPr>
              <a:t>Pugliese </a:t>
            </a:r>
            <a:r>
              <a:rPr sz="700" spc="75" dirty="0">
                <a:latin typeface="Calibri"/>
                <a:cs typeface="Calibri"/>
              </a:rPr>
              <a:t>C, </a:t>
            </a:r>
            <a:r>
              <a:rPr sz="700" dirty="0">
                <a:latin typeface="Calibri"/>
                <a:cs typeface="Calibri"/>
              </a:rPr>
              <a:t>McSorley </a:t>
            </a:r>
            <a:r>
              <a:rPr sz="700" spc="5" dirty="0">
                <a:latin typeface="Calibri"/>
                <a:cs typeface="Calibri"/>
              </a:rPr>
              <a:t>VE, Lucado </a:t>
            </a:r>
            <a:r>
              <a:rPr sz="700" spc="10" dirty="0">
                <a:latin typeface="Calibri"/>
                <a:cs typeface="Calibri"/>
              </a:rPr>
              <a:t>JL, </a:t>
            </a:r>
            <a:r>
              <a:rPr sz="700" spc="25" dirty="0">
                <a:latin typeface="Calibri"/>
                <a:cs typeface="Calibri"/>
              </a:rPr>
              <a:t>Ganachari </a:t>
            </a:r>
            <a:r>
              <a:rPr sz="700" spc="10" dirty="0">
                <a:latin typeface="Calibri"/>
                <a:cs typeface="Calibri"/>
              </a:rPr>
              <a:t>D., </a:t>
            </a:r>
            <a:r>
              <a:rPr sz="700" dirty="0">
                <a:latin typeface="Calibri"/>
                <a:cs typeface="Calibri"/>
              </a:rPr>
              <a:t>Development </a:t>
            </a:r>
            <a:r>
              <a:rPr sz="700" spc="-10" dirty="0">
                <a:latin typeface="Calibri"/>
                <a:cs typeface="Calibri"/>
              </a:rPr>
              <a:t>of </a:t>
            </a:r>
            <a:r>
              <a:rPr sz="700" spc="-25" dirty="0">
                <a:latin typeface="Calibri"/>
                <a:cs typeface="Calibri"/>
              </a:rPr>
              <a:t>the </a:t>
            </a:r>
            <a:r>
              <a:rPr sz="700" spc="0" dirty="0">
                <a:latin typeface="Calibri"/>
                <a:cs typeface="Calibri"/>
              </a:rPr>
              <a:t>Health </a:t>
            </a:r>
            <a:r>
              <a:rPr sz="700" spc="-5" dirty="0">
                <a:latin typeface="Calibri"/>
                <a:cs typeface="Calibri"/>
              </a:rPr>
              <a:t>Insurance </a:t>
            </a:r>
            <a:r>
              <a:rPr sz="700" spc="-15" dirty="0">
                <a:latin typeface="Calibri"/>
                <a:cs typeface="Calibri"/>
              </a:rPr>
              <a:t>Literacy </a:t>
            </a:r>
            <a:r>
              <a:rPr sz="700" dirty="0">
                <a:latin typeface="Calibri"/>
                <a:cs typeface="Calibri"/>
              </a:rPr>
              <a:t>Measure (HILM): conceptualizing </a:t>
            </a:r>
            <a:r>
              <a:rPr sz="700" spc="5" dirty="0">
                <a:latin typeface="Calibri"/>
                <a:cs typeface="Calibri"/>
              </a:rPr>
              <a:t>and </a:t>
            </a:r>
            <a:r>
              <a:rPr sz="700" dirty="0">
                <a:latin typeface="Calibri"/>
                <a:cs typeface="Calibri"/>
              </a:rPr>
              <a:t>measuring </a:t>
            </a:r>
            <a:r>
              <a:rPr sz="700" spc="-5" dirty="0">
                <a:latin typeface="Calibri"/>
                <a:cs typeface="Calibri"/>
              </a:rPr>
              <a:t>consumer </a:t>
            </a:r>
            <a:r>
              <a:rPr sz="700" spc="-15" dirty="0">
                <a:latin typeface="Calibri"/>
                <a:cs typeface="Calibri"/>
              </a:rPr>
              <a:t>ability </a:t>
            </a:r>
            <a:r>
              <a:rPr sz="700" spc="-25" dirty="0">
                <a:latin typeface="Calibri"/>
                <a:cs typeface="Calibri"/>
              </a:rPr>
              <a:t>to </a:t>
            </a:r>
            <a:r>
              <a:rPr sz="700" spc="0" dirty="0">
                <a:latin typeface="Calibri"/>
                <a:cs typeface="Calibri"/>
              </a:rPr>
              <a:t>choose </a:t>
            </a:r>
            <a:r>
              <a:rPr sz="700" spc="5" dirty="0">
                <a:latin typeface="Calibri"/>
                <a:cs typeface="Calibri"/>
              </a:rPr>
              <a:t>and </a:t>
            </a:r>
            <a:r>
              <a:rPr sz="700" spc="-5" dirty="0">
                <a:latin typeface="Calibri"/>
                <a:cs typeface="Calibri"/>
              </a:rPr>
              <a:t>use </a:t>
            </a:r>
            <a:r>
              <a:rPr sz="700" spc="-15" dirty="0">
                <a:latin typeface="Calibri"/>
                <a:cs typeface="Calibri"/>
              </a:rPr>
              <a:t>private </a:t>
            </a:r>
            <a:r>
              <a:rPr sz="700" spc="-5" dirty="0">
                <a:latin typeface="Calibri"/>
                <a:cs typeface="Calibri"/>
              </a:rPr>
              <a:t>health </a:t>
            </a:r>
            <a:r>
              <a:rPr sz="700" spc="0" dirty="0">
                <a:latin typeface="Calibri"/>
                <a:cs typeface="Calibri"/>
              </a:rPr>
              <a:t>insurance,  </a:t>
            </a:r>
            <a:r>
              <a:rPr sz="700" spc="30" dirty="0">
                <a:latin typeface="Calibri"/>
                <a:cs typeface="Calibri"/>
              </a:rPr>
              <a:t>J </a:t>
            </a:r>
            <a:r>
              <a:rPr sz="700" spc="0" dirty="0">
                <a:latin typeface="Calibri"/>
                <a:cs typeface="Calibri"/>
              </a:rPr>
              <a:t>Health </a:t>
            </a:r>
            <a:r>
              <a:rPr sz="700" spc="15" dirty="0">
                <a:latin typeface="Calibri"/>
                <a:cs typeface="Calibri"/>
              </a:rPr>
              <a:t>Commun. </a:t>
            </a:r>
            <a:r>
              <a:rPr sz="700" spc="35" dirty="0">
                <a:latin typeface="Calibri"/>
                <a:cs typeface="Calibri"/>
              </a:rPr>
              <a:t>2014;19 </a:t>
            </a:r>
            <a:r>
              <a:rPr sz="700" spc="0" dirty="0">
                <a:latin typeface="Calibri"/>
                <a:cs typeface="Calibri"/>
              </a:rPr>
              <a:t>Suppl </a:t>
            </a:r>
            <a:r>
              <a:rPr sz="700" spc="30" dirty="0">
                <a:latin typeface="Calibri"/>
                <a:cs typeface="Calibri"/>
              </a:rPr>
              <a:t>2:225-39. </a:t>
            </a:r>
            <a:r>
              <a:rPr sz="700" spc="5" dirty="0">
                <a:latin typeface="Calibri"/>
                <a:cs typeface="Calibri"/>
              </a:rPr>
              <a:t>doi: 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spc="30" dirty="0">
                <a:latin typeface="Calibri"/>
                <a:cs typeface="Calibri"/>
              </a:rPr>
              <a:t>10.1080/10810730.2014.936568.</a:t>
            </a:r>
            <a:endParaRPr sz="7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buAutoNum type="arabicPeriod"/>
              <a:tabLst>
                <a:tab pos="240665" algn="l"/>
                <a:tab pos="241300" algn="l"/>
              </a:tabLst>
            </a:pPr>
            <a:r>
              <a:rPr sz="700" spc="15" dirty="0">
                <a:latin typeface="Calibri"/>
                <a:cs typeface="Calibri"/>
              </a:rPr>
              <a:t>Haun </a:t>
            </a:r>
            <a:r>
              <a:rPr sz="700" spc="25" dirty="0">
                <a:latin typeface="Calibri"/>
                <a:cs typeface="Calibri"/>
              </a:rPr>
              <a:t>JN, </a:t>
            </a:r>
            <a:r>
              <a:rPr sz="700" spc="-20" dirty="0">
                <a:latin typeface="Calibri"/>
                <a:cs typeface="Calibri"/>
              </a:rPr>
              <a:t>Patel  </a:t>
            </a:r>
            <a:r>
              <a:rPr sz="700" spc="25" dirty="0">
                <a:latin typeface="Calibri"/>
                <a:cs typeface="Calibri"/>
              </a:rPr>
              <a:t>NR, </a:t>
            </a:r>
            <a:r>
              <a:rPr sz="700" spc="-5" dirty="0">
                <a:latin typeface="Calibri"/>
                <a:cs typeface="Calibri"/>
              </a:rPr>
              <a:t>French  </a:t>
            </a:r>
            <a:r>
              <a:rPr sz="700" spc="25" dirty="0">
                <a:latin typeface="Calibri"/>
                <a:cs typeface="Calibri"/>
              </a:rPr>
              <a:t>DD, </a:t>
            </a:r>
            <a:r>
              <a:rPr sz="700" spc="15" dirty="0">
                <a:latin typeface="Calibri"/>
                <a:cs typeface="Calibri"/>
              </a:rPr>
              <a:t>Campbell, </a:t>
            </a:r>
            <a:r>
              <a:rPr sz="700" dirty="0">
                <a:latin typeface="Calibri"/>
                <a:cs typeface="Calibri"/>
              </a:rPr>
              <a:t>RR, </a:t>
            </a:r>
            <a:r>
              <a:rPr sz="700" spc="0" dirty="0">
                <a:latin typeface="Calibri"/>
                <a:cs typeface="Calibri"/>
              </a:rPr>
              <a:t>Bradham, </a:t>
            </a:r>
            <a:r>
              <a:rPr sz="700" spc="25" dirty="0">
                <a:latin typeface="Calibri"/>
                <a:cs typeface="Calibri"/>
              </a:rPr>
              <a:t>DD, </a:t>
            </a:r>
            <a:r>
              <a:rPr sz="700" dirty="0">
                <a:latin typeface="Calibri"/>
                <a:cs typeface="Calibri"/>
              </a:rPr>
              <a:t>Lapcevic </a:t>
            </a:r>
            <a:r>
              <a:rPr sz="700" spc="0" dirty="0">
                <a:latin typeface="Calibri"/>
                <a:cs typeface="Calibri"/>
              </a:rPr>
              <a:t>WA, </a:t>
            </a:r>
            <a:r>
              <a:rPr sz="700" spc="30" dirty="0">
                <a:latin typeface="Calibri"/>
                <a:cs typeface="Calibri"/>
              </a:rPr>
              <a:t>BMC </a:t>
            </a:r>
            <a:r>
              <a:rPr sz="700" spc="0" dirty="0">
                <a:latin typeface="Calibri"/>
                <a:cs typeface="Calibri"/>
              </a:rPr>
              <a:t>Health </a:t>
            </a:r>
            <a:r>
              <a:rPr sz="700" spc="-5" dirty="0">
                <a:latin typeface="Calibri"/>
                <a:cs typeface="Calibri"/>
              </a:rPr>
              <a:t>Services  Research  </a:t>
            </a:r>
            <a:r>
              <a:rPr sz="700" spc="25" dirty="0">
                <a:latin typeface="Calibri"/>
                <a:cs typeface="Calibri"/>
              </a:rPr>
              <a:t>(2015) </a:t>
            </a:r>
            <a:r>
              <a:rPr sz="700" spc="30" dirty="0">
                <a:latin typeface="Calibri"/>
                <a:cs typeface="Calibri"/>
              </a:rPr>
              <a:t>15:249, </a:t>
            </a:r>
            <a:r>
              <a:rPr sz="700" spc="60" dirty="0">
                <a:latin typeface="Calibri"/>
                <a:cs typeface="Calibri"/>
              </a:rPr>
              <a:t>DOI</a:t>
            </a:r>
            <a:r>
              <a:rPr sz="700" spc="155" dirty="0">
                <a:latin typeface="Calibri"/>
                <a:cs typeface="Calibri"/>
              </a:rPr>
              <a:t> </a:t>
            </a:r>
            <a:r>
              <a:rPr sz="700" spc="25" dirty="0">
                <a:latin typeface="Calibri"/>
                <a:cs typeface="Calibri"/>
              </a:rPr>
              <a:t>10.1186/s12913-015-0887-z</a:t>
            </a:r>
            <a:endParaRPr sz="7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392</Words>
  <Application>Microsoft Office PowerPoint</Application>
  <PresentationFormat>Custom</PresentationFormat>
  <Paragraphs>28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Corey</dc:creator>
  <cp:lastModifiedBy>Corey Erb</cp:lastModifiedBy>
  <cp:revision>3</cp:revision>
  <dcterms:created xsi:type="dcterms:W3CDTF">2017-12-13T19:40:13Z</dcterms:created>
  <dcterms:modified xsi:type="dcterms:W3CDTF">2018-05-18T20:53:54Z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2017-12-13T00:00:00Z</vt:filetime>
  </property>
  <property fmtid="{D5CDD505-2E9C-101B-9397-08002B2CF9AE}" pid="3" name="Creator">
    <vt:lpwstr>Adobe InDesign CS6 (Windows)</vt:lpwstr>
  </property>
  <property fmtid="{D5CDD505-2E9C-101B-9397-08002B2CF9AE}" pid="4" name="LastSaved">
    <vt:filetime>2017-12-13T00:00:00Z</vt:filetime>
  </property>
</Properties>
</file>