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62" r:id="rId4"/>
    <p:sldId id="263" r:id="rId5"/>
    <p:sldId id="292" r:id="rId6"/>
    <p:sldId id="266" r:id="rId7"/>
    <p:sldId id="267" r:id="rId8"/>
    <p:sldId id="293" r:id="rId9"/>
    <p:sldId id="294" r:id="rId10"/>
    <p:sldId id="270" r:id="rId11"/>
    <p:sldId id="271" r:id="rId12"/>
    <p:sldId id="272" r:id="rId13"/>
    <p:sldId id="273" r:id="rId14"/>
    <p:sldId id="274" r:id="rId15"/>
    <p:sldId id="275" r:id="rId16"/>
    <p:sldId id="295"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D"/>
    <a:srgbClr val="BCC6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4660"/>
  </p:normalViewPr>
  <p:slideViewPr>
    <p:cSldViewPr snapToGrid="0">
      <p:cViewPr>
        <p:scale>
          <a:sx n="100" d="100"/>
          <a:sy n="100" d="100"/>
        </p:scale>
        <p:origin x="126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13EDB-BB8C-4973-B478-E36D619DB2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7696B3-CFCA-403E-9FB0-A67190ED79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EAF1CD-30D5-4631-9323-B099B5DD7FA2}"/>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5" name="Footer Placeholder 4">
            <a:extLst>
              <a:ext uri="{FF2B5EF4-FFF2-40B4-BE49-F238E27FC236}">
                <a16:creationId xmlns:a16="http://schemas.microsoft.com/office/drawing/2014/main" id="{68C25A2B-FA5E-4003-89A1-7FDE851D81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03CA9B-3A00-4451-B462-A4A55200DB98}"/>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1531640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02CA7-F47E-4482-B49C-97FF7A1DEF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29504F-5CE9-40E3-82C6-7AD98DA577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C99A4-4D69-4A17-AEF6-F7FD0EBA580A}"/>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5" name="Footer Placeholder 4">
            <a:extLst>
              <a:ext uri="{FF2B5EF4-FFF2-40B4-BE49-F238E27FC236}">
                <a16:creationId xmlns:a16="http://schemas.microsoft.com/office/drawing/2014/main" id="{14F381A1-90AF-4146-95FE-D8DECAFC21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20C538-1ADB-4E13-A69A-4BA268465A99}"/>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3357323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AC5E93-D358-4DF7-8FB1-7C9C82CFB4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89628C-21BF-4975-9A20-5AADE6FD0F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EC2E5D-8B3F-422B-82EB-DF15183C6BDB}"/>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5" name="Footer Placeholder 4">
            <a:extLst>
              <a:ext uri="{FF2B5EF4-FFF2-40B4-BE49-F238E27FC236}">
                <a16:creationId xmlns:a16="http://schemas.microsoft.com/office/drawing/2014/main" id="{254BF39A-A72A-4186-97B4-FD241A45F3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C2235E-A62F-49EA-9C87-859CD67937F9}"/>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77571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16686-331B-403C-853B-A0EAC06EB4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D44651-894C-4947-991A-4996C77A8F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C89648-19C8-4BBD-93B1-6C5CA39934B6}"/>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5" name="Footer Placeholder 4">
            <a:extLst>
              <a:ext uri="{FF2B5EF4-FFF2-40B4-BE49-F238E27FC236}">
                <a16:creationId xmlns:a16="http://schemas.microsoft.com/office/drawing/2014/main" id="{708B7EBC-368B-437B-8BB0-5B4249D4A4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5BA8AC-DE28-4BF5-9698-30E81A7C380D}"/>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4241408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617B0-82EC-4D42-BD82-DC11969290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17B0C-5CC9-46E2-A7C9-05B492E646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FA3058-2FEC-48C9-ABDC-94C2FCB1A7A9}"/>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5" name="Footer Placeholder 4">
            <a:extLst>
              <a:ext uri="{FF2B5EF4-FFF2-40B4-BE49-F238E27FC236}">
                <a16:creationId xmlns:a16="http://schemas.microsoft.com/office/drawing/2014/main" id="{AC3DBD6C-57BA-4CFE-A59E-13FB42283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A9ACF5-0CB4-4773-A8CF-173EA5FE1254}"/>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427885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95D3-CA6C-48E0-A013-6E4A52A81F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59B8F-1383-4C83-A6C7-205DE9F0B8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E78EC5-2E08-4DBA-9B85-320CF7FF8B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279730-6362-43B2-8C55-0DE968947481}"/>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6" name="Footer Placeholder 5">
            <a:extLst>
              <a:ext uri="{FF2B5EF4-FFF2-40B4-BE49-F238E27FC236}">
                <a16:creationId xmlns:a16="http://schemas.microsoft.com/office/drawing/2014/main" id="{4F57655C-F2A6-4CB7-8B57-676DD890A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35133E-5584-400F-A6EC-6E4CE23D5049}"/>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3161927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CD7E3-6B59-4A95-AA35-C11C0D96AE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006F89-7660-47A7-A8E9-10796A4382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A7DAA7-1592-47DC-BCCB-93A07D5262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0EFA1C-A7B4-4B19-821F-2C4FE520CA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E69C4B-B358-416D-8B1E-598FF7424C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F7993B-2EEF-41E3-9857-18F89900C4E1}"/>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8" name="Footer Placeholder 7">
            <a:extLst>
              <a:ext uri="{FF2B5EF4-FFF2-40B4-BE49-F238E27FC236}">
                <a16:creationId xmlns:a16="http://schemas.microsoft.com/office/drawing/2014/main" id="{12160E66-3926-4B55-BD03-E50031368B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57E74A-D069-46F8-B8E2-11BB5E6D3BE8}"/>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712573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0997-B674-4108-AB23-FD2894BB3D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8C451-1C04-4655-810C-5A85B76029B3}"/>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4" name="Footer Placeholder 3">
            <a:extLst>
              <a:ext uri="{FF2B5EF4-FFF2-40B4-BE49-F238E27FC236}">
                <a16:creationId xmlns:a16="http://schemas.microsoft.com/office/drawing/2014/main" id="{AFFE494A-3939-4ECD-88A1-4E0E7B982A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9B0F26-748F-4AE1-B4DA-5F2A8FD6A25E}"/>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3201501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E1A49A-8B79-4880-A684-E23BB3C4BAB7}"/>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3" name="Footer Placeholder 2">
            <a:extLst>
              <a:ext uri="{FF2B5EF4-FFF2-40B4-BE49-F238E27FC236}">
                <a16:creationId xmlns:a16="http://schemas.microsoft.com/office/drawing/2014/main" id="{07CC0DBD-F3B2-4F24-906E-F60AFED432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EF25C7-5079-43C9-8CB0-63B86FF1433E}"/>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318778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74FE0-6E5F-473B-A854-10F82961DB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F77885-0889-4139-A0DC-D9CE012825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9A2668-3AB1-4F0A-A204-E6DC3EA7F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9456E2-8FB2-42C5-A6E7-F4D2A2048809}"/>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6" name="Footer Placeholder 5">
            <a:extLst>
              <a:ext uri="{FF2B5EF4-FFF2-40B4-BE49-F238E27FC236}">
                <a16:creationId xmlns:a16="http://schemas.microsoft.com/office/drawing/2014/main" id="{7748B31E-8052-4959-8B78-4DD0E46C47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3FF896-40A6-43A6-8389-416CEB61D6D9}"/>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240806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063A8-F95D-40AC-8C70-483748B161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7249B0-E9A8-4256-BD14-7433DFDA98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887085-B0C7-44E5-8065-08A89C7B5D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E72A2C-45A3-4C0B-A9E6-84743E6C8CF1}"/>
              </a:ext>
            </a:extLst>
          </p:cNvPr>
          <p:cNvSpPr>
            <a:spLocks noGrp="1"/>
          </p:cNvSpPr>
          <p:nvPr>
            <p:ph type="dt" sz="half" idx="10"/>
          </p:nvPr>
        </p:nvSpPr>
        <p:spPr/>
        <p:txBody>
          <a:bodyPr/>
          <a:lstStyle/>
          <a:p>
            <a:fld id="{ED8BE2DA-F864-4BE0-A813-1CFD687CAA21}" type="datetimeFigureOut">
              <a:rPr lang="en-US" smtClean="0"/>
              <a:t>9/24/2020</a:t>
            </a:fld>
            <a:endParaRPr lang="en-US"/>
          </a:p>
        </p:txBody>
      </p:sp>
      <p:sp>
        <p:nvSpPr>
          <p:cNvPr id="6" name="Footer Placeholder 5">
            <a:extLst>
              <a:ext uri="{FF2B5EF4-FFF2-40B4-BE49-F238E27FC236}">
                <a16:creationId xmlns:a16="http://schemas.microsoft.com/office/drawing/2014/main" id="{9822B27C-59F7-4374-B6FB-E6C3973B60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A48A7-61F9-4369-9029-7238EBC5E076}"/>
              </a:ext>
            </a:extLst>
          </p:cNvPr>
          <p:cNvSpPr>
            <a:spLocks noGrp="1"/>
          </p:cNvSpPr>
          <p:nvPr>
            <p:ph type="sldNum" sz="quarter" idx="12"/>
          </p:nvPr>
        </p:nvSpPr>
        <p:spPr/>
        <p:txBody>
          <a:bodyPr/>
          <a:lstStyle/>
          <a:p>
            <a:fld id="{607ADF52-E3DF-4DE0-AD5D-E05117221804}" type="slidenum">
              <a:rPr lang="en-US" smtClean="0"/>
              <a:t>‹#›</a:t>
            </a:fld>
            <a:endParaRPr lang="en-US"/>
          </a:p>
        </p:txBody>
      </p:sp>
    </p:spTree>
    <p:extLst>
      <p:ext uri="{BB962C8B-B14F-4D97-AF65-F5344CB8AC3E}">
        <p14:creationId xmlns:p14="http://schemas.microsoft.com/office/powerpoint/2010/main" val="2253564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5D3BF6-E514-49EC-BAE7-161794B13D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BA0490-586E-4CF5-B493-1DFEE3C982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ADC2BB-0E7D-471E-888A-E3EBD089E3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BE2DA-F864-4BE0-A813-1CFD687CAA21}" type="datetimeFigureOut">
              <a:rPr lang="en-US" smtClean="0"/>
              <a:t>9/24/2020</a:t>
            </a:fld>
            <a:endParaRPr lang="en-US"/>
          </a:p>
        </p:txBody>
      </p:sp>
      <p:sp>
        <p:nvSpPr>
          <p:cNvPr id="5" name="Footer Placeholder 4">
            <a:extLst>
              <a:ext uri="{FF2B5EF4-FFF2-40B4-BE49-F238E27FC236}">
                <a16:creationId xmlns:a16="http://schemas.microsoft.com/office/drawing/2014/main" id="{E7C0989A-FD97-47CC-AA54-88E0AFBA88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74F179-1422-41ED-90FA-89BB7A6040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ADF52-E3DF-4DE0-AD5D-E05117221804}" type="slidenum">
              <a:rPr lang="en-US" smtClean="0"/>
              <a:t>‹#›</a:t>
            </a:fld>
            <a:endParaRPr lang="en-US"/>
          </a:p>
        </p:txBody>
      </p:sp>
    </p:spTree>
    <p:extLst>
      <p:ext uri="{BB962C8B-B14F-4D97-AF65-F5344CB8AC3E}">
        <p14:creationId xmlns:p14="http://schemas.microsoft.com/office/powerpoint/2010/main" val="3303536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13DD788-BD91-4A10-94F3-629856849E25}"/>
              </a:ext>
            </a:extLst>
          </p:cNvPr>
          <p:cNvSpPr/>
          <p:nvPr/>
        </p:nvSpPr>
        <p:spPr>
          <a:xfrm>
            <a:off x="0" y="-1"/>
            <a:ext cx="12192000" cy="1209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7" name="Picture 6" descr="A group of people walking down a dirt road&#10;&#10;Description automatically generated">
            <a:extLst>
              <a:ext uri="{FF2B5EF4-FFF2-40B4-BE49-F238E27FC236}">
                <a16:creationId xmlns:a16="http://schemas.microsoft.com/office/drawing/2014/main" id="{23B26DE3-2358-45DD-884C-24D8F740453A}"/>
              </a:ext>
            </a:extLst>
          </p:cNvPr>
          <p:cNvPicPr>
            <a:picLocks noChangeAspect="1"/>
          </p:cNvPicPr>
          <p:nvPr/>
        </p:nvPicPr>
        <p:blipFill rotWithShape="1">
          <a:blip r:embed="rId2">
            <a:extLst>
              <a:ext uri="{28A0092B-C50C-407E-A947-70E740481C1C}">
                <a14:useLocalDpi xmlns:a14="http://schemas.microsoft.com/office/drawing/2010/main" val="0"/>
              </a:ext>
            </a:extLst>
          </a:blip>
          <a:srcRect t="38955" b="3732"/>
          <a:stretch/>
        </p:blipFill>
        <p:spPr>
          <a:xfrm>
            <a:off x="0" y="1617341"/>
            <a:ext cx="12192000" cy="5240658"/>
          </a:xfrm>
          <a:prstGeom prst="rect">
            <a:avLst/>
          </a:prstGeom>
        </p:spPr>
      </p:pic>
      <p:pic>
        <p:nvPicPr>
          <p:cNvPr id="9" name="Graphic 8">
            <a:extLst>
              <a:ext uri="{FF2B5EF4-FFF2-40B4-BE49-F238E27FC236}">
                <a16:creationId xmlns:a16="http://schemas.microsoft.com/office/drawing/2014/main" id="{1E7C4413-6AC9-43F0-BAF3-D54FEB06F93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0" y="1617341"/>
            <a:ext cx="12192000" cy="916308"/>
          </a:xfrm>
          <a:prstGeom prst="rect">
            <a:avLst/>
          </a:prstGeom>
        </p:spPr>
      </p:pic>
      <p:sp>
        <p:nvSpPr>
          <p:cNvPr id="6" name="TextBox 5">
            <a:extLst>
              <a:ext uri="{FF2B5EF4-FFF2-40B4-BE49-F238E27FC236}">
                <a16:creationId xmlns:a16="http://schemas.microsoft.com/office/drawing/2014/main" id="{97D79437-48BC-49E8-AA92-1532C9E11BEB}"/>
              </a:ext>
            </a:extLst>
          </p:cNvPr>
          <p:cNvSpPr txBox="1"/>
          <p:nvPr/>
        </p:nvSpPr>
        <p:spPr>
          <a:xfrm>
            <a:off x="25400" y="6494045"/>
            <a:ext cx="2286000" cy="338554"/>
          </a:xfrm>
          <a:prstGeom prst="rect">
            <a:avLst/>
          </a:prstGeom>
          <a:noFill/>
        </p:spPr>
        <p:txBody>
          <a:bodyPr wrap="square">
            <a:spAutoFit/>
          </a:bodyPr>
          <a:lstStyle/>
          <a:p>
            <a:pPr algn="ctr"/>
            <a:r>
              <a:rPr lang="en-US" sz="1600" dirty="0">
                <a:solidFill>
                  <a:schemeClr val="bg1"/>
                </a:solidFill>
                <a:effectLst/>
                <a:latin typeface="Calibri" panose="020F0502020204030204" pitchFamily="34" charset="0"/>
                <a:ea typeface="Calibri" panose="020F0502020204030204" pitchFamily="34" charset="0"/>
                <a:cs typeface="Arial" panose="020B0604020202020204" pitchFamily="34" charset="0"/>
              </a:rPr>
              <a:t>Campesinos sin </a:t>
            </a:r>
            <a:r>
              <a:rPr lang="en-US" sz="1600" dirty="0" err="1">
                <a:solidFill>
                  <a:schemeClr val="bg1"/>
                </a:solidFill>
                <a:effectLst/>
                <a:latin typeface="Calibri" panose="020F0502020204030204" pitchFamily="34" charset="0"/>
                <a:ea typeface="Calibri" panose="020F0502020204030204" pitchFamily="34" charset="0"/>
                <a:cs typeface="Arial" panose="020B0604020202020204" pitchFamily="34" charset="0"/>
              </a:rPr>
              <a:t>fronteras</a:t>
            </a:r>
            <a:endParaRPr lang="en-US" sz="1600" dirty="0">
              <a:solidFill>
                <a:schemeClr val="bg1"/>
              </a:solidFill>
            </a:endParaRPr>
          </a:p>
        </p:txBody>
      </p:sp>
      <p:pic>
        <p:nvPicPr>
          <p:cNvPr id="3" name="Picture 2" descr="A picture containing drawing&#10;&#10;Description automatically generated">
            <a:extLst>
              <a:ext uri="{FF2B5EF4-FFF2-40B4-BE49-F238E27FC236}">
                <a16:creationId xmlns:a16="http://schemas.microsoft.com/office/drawing/2014/main" id="{6D00051B-0C67-49A1-A8BA-1CF175530D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61682" y="5928204"/>
            <a:ext cx="1467889" cy="788931"/>
          </a:xfrm>
          <a:prstGeom prst="rect">
            <a:avLst/>
          </a:prstGeom>
        </p:spPr>
      </p:pic>
      <p:sp>
        <p:nvSpPr>
          <p:cNvPr id="5" name="TextBox 4">
            <a:extLst>
              <a:ext uri="{FF2B5EF4-FFF2-40B4-BE49-F238E27FC236}">
                <a16:creationId xmlns:a16="http://schemas.microsoft.com/office/drawing/2014/main" id="{3E8ED39A-A335-4743-981D-F19F21E49FB2}"/>
              </a:ext>
            </a:extLst>
          </p:cNvPr>
          <p:cNvSpPr txBox="1"/>
          <p:nvPr/>
        </p:nvSpPr>
        <p:spPr>
          <a:xfrm>
            <a:off x="1311479" y="266319"/>
            <a:ext cx="9569042" cy="1220847"/>
          </a:xfrm>
          <a:prstGeom prst="rect">
            <a:avLst/>
          </a:prstGeom>
          <a:noFill/>
        </p:spPr>
        <p:txBody>
          <a:bodyPr wrap="square">
            <a:spAutoFit/>
          </a:bodyPr>
          <a:lstStyle/>
          <a:p>
            <a:pPr algn="ctr">
              <a:lnSpc>
                <a:spcPts val="4400"/>
              </a:lnSpc>
            </a:pP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Protect Agricultural Workers from COVID-19 through Testing and Post-Test Support</a:t>
            </a:r>
            <a:endParaRPr lang="en-US" sz="4000" b="1" dirty="0">
              <a:solidFill>
                <a:srgbClr val="004B8D"/>
              </a:solidFill>
            </a:endParaRPr>
          </a:p>
        </p:txBody>
      </p:sp>
    </p:spTree>
    <p:extLst>
      <p:ext uri="{BB962C8B-B14F-4D97-AF65-F5344CB8AC3E}">
        <p14:creationId xmlns:p14="http://schemas.microsoft.com/office/powerpoint/2010/main" val="4258535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048C4052-5921-47C7-88B8-4C44AF91C04B}"/>
              </a:ext>
            </a:extLst>
          </p:cNvPr>
          <p:cNvGrpSpPr/>
          <p:nvPr/>
        </p:nvGrpSpPr>
        <p:grpSpPr>
          <a:xfrm>
            <a:off x="4907394" y="5408122"/>
            <a:ext cx="2377212" cy="715481"/>
            <a:chOff x="7053694" y="4326686"/>
            <a:chExt cx="2377212" cy="715481"/>
          </a:xfrm>
        </p:grpSpPr>
        <p:sp>
          <p:nvSpPr>
            <p:cNvPr id="17" name="Rectangle 16">
              <a:hlinkClick r:id="rId2" action="ppaction://hlinksldjump"/>
              <a:extLst>
                <a:ext uri="{FF2B5EF4-FFF2-40B4-BE49-F238E27FC236}">
                  <a16:creationId xmlns:a16="http://schemas.microsoft.com/office/drawing/2014/main" id="{F270B1CD-6355-45D2-90AB-1E9BAF06DF8E}"/>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F9960D9A-93E9-4865-BD9E-FE54D0CED4C0}"/>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9" name="Rectangle 18">
              <a:extLst>
                <a:ext uri="{FF2B5EF4-FFF2-40B4-BE49-F238E27FC236}">
                  <a16:creationId xmlns:a16="http://schemas.microsoft.com/office/drawing/2014/main" id="{2D7C7886-5A1F-465A-B843-7F6C28F9FB4A}"/>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E9044A19-88C3-4F33-9F9A-67B5299B0E57}"/>
              </a:ext>
            </a:extLst>
          </p:cNvPr>
          <p:cNvSpPr txBox="1"/>
          <p:nvPr/>
        </p:nvSpPr>
        <p:spPr>
          <a:xfrm>
            <a:off x="2135187" y="490631"/>
            <a:ext cx="7921625" cy="4622484"/>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pPr>
              <a:spcAft>
                <a:spcPts val="1200"/>
              </a:spcAft>
            </a:pPr>
            <a:r>
              <a:rPr lang="en-US" sz="2800" dirty="0">
                <a:effectLst/>
                <a:latin typeface="Calibri" panose="020F0502020204030204" pitchFamily="34" charset="0"/>
                <a:ea typeface="Calibri" panose="020F0502020204030204" pitchFamily="34" charset="0"/>
                <a:cs typeface="Arial" panose="020B0604020202020204" pitchFamily="34" charset="0"/>
              </a:rPr>
              <a:t>Housing must be separate from and have kitchen and bathroom facilities not shared with:</a:t>
            </a:r>
          </a:p>
          <a:p>
            <a:pPr marL="800100" lvl="1" indent="-342900">
              <a:lnSpc>
                <a:spcPct val="107000"/>
              </a:lnSpc>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General/non-isolated workers/families.</a:t>
            </a:r>
          </a:p>
          <a:p>
            <a:pPr marL="800100" lvl="1" indent="-342900">
              <a:lnSpc>
                <a:spcPct val="107000"/>
              </a:lnSpc>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Rule-out housing for COVID-19 symptomatic workers awaiting test results.</a:t>
            </a:r>
          </a:p>
          <a:p>
            <a:pPr marL="800100" lvl="1" indent="-342900">
              <a:lnSpc>
                <a:spcPct val="107000"/>
              </a:lnSpc>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Quarantine housing for COVID-19 </a:t>
            </a:r>
            <a:br>
              <a:rPr lang="en-US" sz="2800" dirty="0">
                <a:effectLst/>
                <a:latin typeface="Calibri" panose="020F0502020204030204" pitchFamily="34" charset="0"/>
                <a:ea typeface="Calibri" panose="020F0502020204030204" pitchFamily="34" charset="0"/>
                <a:cs typeface="Arial" panose="020B0604020202020204" pitchFamily="34" charset="0"/>
              </a:rPr>
            </a:br>
            <a:r>
              <a:rPr lang="en-US" sz="2800" dirty="0">
                <a:effectLst/>
                <a:latin typeface="Calibri" panose="020F0502020204030204" pitchFamily="34" charset="0"/>
                <a:ea typeface="Calibri" panose="020F0502020204030204" pitchFamily="34" charset="0"/>
                <a:cs typeface="Arial" panose="020B0604020202020204" pitchFamily="34" charset="0"/>
              </a:rPr>
              <a:t>exposed workers.</a:t>
            </a:r>
          </a:p>
          <a:p>
            <a:pPr>
              <a:lnSpc>
                <a:spcPct val="107000"/>
              </a:lnSpc>
              <a:spcAft>
                <a:spcPts val="800"/>
              </a:spcAft>
            </a:pPr>
            <a:r>
              <a:rPr lang="en-US" sz="2800" dirty="0">
                <a:effectLst/>
                <a:latin typeface="Calibri" panose="020F0502020204030204" pitchFamily="34" charset="0"/>
                <a:ea typeface="Calibri" panose="020F0502020204030204" pitchFamily="34" charset="0"/>
                <a:cs typeface="Arial" panose="020B0604020202020204" pitchFamily="34" charset="0"/>
              </a:rPr>
              <a:t>Consider the number of agricultural workers that may have positive test results.</a:t>
            </a:r>
          </a:p>
        </p:txBody>
      </p:sp>
    </p:spTree>
    <p:extLst>
      <p:ext uri="{BB962C8B-B14F-4D97-AF65-F5344CB8AC3E}">
        <p14:creationId xmlns:p14="http://schemas.microsoft.com/office/powerpoint/2010/main" val="3854986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E9044A19-88C3-4F33-9F9A-67B5299B0E57}"/>
              </a:ext>
            </a:extLst>
          </p:cNvPr>
          <p:cNvSpPr txBox="1"/>
          <p:nvPr/>
        </p:nvSpPr>
        <p:spPr>
          <a:xfrm>
            <a:off x="1676400" y="855756"/>
            <a:ext cx="8839200" cy="3539430"/>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pPr>
              <a:spcAft>
                <a:spcPts val="1200"/>
              </a:spcAft>
            </a:pPr>
            <a:r>
              <a:rPr lang="en-US" sz="3200" dirty="0">
                <a:effectLst/>
                <a:latin typeface="Calibri" panose="020F0502020204030204" pitchFamily="34" charset="0"/>
                <a:ea typeface="Calibri" panose="020F0502020204030204" pitchFamily="34" charset="0"/>
                <a:cs typeface="Arial" panose="020B0604020202020204" pitchFamily="34" charset="0"/>
              </a:rPr>
              <a:t>Providing housing is an essential part of testing. Local motels, closed universities, summer camps, retreat centers, and other local facilities may be available for rent. FEMA, health departments, and local community organizations may have funding available to help reduce the cost. After housing is made available, continue to question 5.</a:t>
            </a:r>
          </a:p>
        </p:txBody>
      </p:sp>
      <p:grpSp>
        <p:nvGrpSpPr>
          <p:cNvPr id="8" name="Group 7">
            <a:extLst>
              <a:ext uri="{FF2B5EF4-FFF2-40B4-BE49-F238E27FC236}">
                <a16:creationId xmlns:a16="http://schemas.microsoft.com/office/drawing/2014/main" id="{F60BF638-1114-4C04-BE83-56075CFA33AD}"/>
              </a:ext>
            </a:extLst>
          </p:cNvPr>
          <p:cNvGrpSpPr/>
          <p:nvPr/>
        </p:nvGrpSpPr>
        <p:grpSpPr>
          <a:xfrm>
            <a:off x="4907394" y="5008072"/>
            <a:ext cx="2377212" cy="715481"/>
            <a:chOff x="7053694" y="4326686"/>
            <a:chExt cx="2377212" cy="715481"/>
          </a:xfrm>
        </p:grpSpPr>
        <p:sp>
          <p:nvSpPr>
            <p:cNvPr id="9" name="Rectangle 8">
              <a:hlinkClick r:id="rId2" action="ppaction://hlinksldjump"/>
              <a:extLst>
                <a:ext uri="{FF2B5EF4-FFF2-40B4-BE49-F238E27FC236}">
                  <a16:creationId xmlns:a16="http://schemas.microsoft.com/office/drawing/2014/main" id="{7AD39CF3-5307-4E17-A860-108CFB1494F5}"/>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0EEB5074-765A-4C45-BE2D-1EF6E2CBBABA}"/>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1" name="Rectangle 10">
              <a:extLst>
                <a:ext uri="{FF2B5EF4-FFF2-40B4-BE49-F238E27FC236}">
                  <a16:creationId xmlns:a16="http://schemas.microsoft.com/office/drawing/2014/main" id="{C0F304E5-84E5-4FF3-9090-41288C6CF9F6}"/>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56777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3826866" y="5518651"/>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5" y="5518651"/>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
        <p:nvSpPr>
          <p:cNvPr id="6" name="TextBox 5">
            <a:extLst>
              <a:ext uri="{FF2B5EF4-FFF2-40B4-BE49-F238E27FC236}">
                <a16:creationId xmlns:a16="http://schemas.microsoft.com/office/drawing/2014/main" id="{962E59DC-A10D-43C3-AEBE-041833FD7DAD}"/>
              </a:ext>
            </a:extLst>
          </p:cNvPr>
          <p:cNvSpPr txBox="1"/>
          <p:nvPr/>
        </p:nvSpPr>
        <p:spPr>
          <a:xfrm>
            <a:off x="838200" y="2067866"/>
            <a:ext cx="10515600" cy="3144194"/>
          </a:xfrm>
          <a:prstGeom prst="rect">
            <a:avLst/>
          </a:prstGeom>
          <a:noFill/>
        </p:spPr>
        <p:txBody>
          <a:bodyPr wrap="square">
            <a:spAutoFit/>
          </a:bodyPr>
          <a:lstStyle/>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COVID-19-exposed workers require 14-day quarantine housing even if initial test results come back negative, as they are at high risk of developing the infection over those 14 days.</a:t>
            </a:r>
          </a:p>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As essential workers, some states have permitted exposed but asymptomatic agricultural workers to work while in quarantine as long as they are not in contact with any unexposed workers, either in their housing or at work. Testing these workers early in the quarantine period will remove those who test positive and decrease ongoing exposure to others. Any agricultural worker in quarantine who becomes symptomatic must be immediately removed from quarantine and retested. While awaiting test results, they must be housed separately from COVID –19-exposed, COVID –19-positive, and unexposed workers.</a:t>
            </a:r>
          </a:p>
        </p:txBody>
      </p:sp>
      <p:sp>
        <p:nvSpPr>
          <p:cNvPr id="24" name="TextBox 23">
            <a:extLst>
              <a:ext uri="{FF2B5EF4-FFF2-40B4-BE49-F238E27FC236}">
                <a16:creationId xmlns:a16="http://schemas.microsoft.com/office/drawing/2014/main" id="{33F2E651-7720-45E9-974B-352E845B6A8B}"/>
              </a:ext>
            </a:extLst>
          </p:cNvPr>
          <p:cNvSpPr txBox="1"/>
          <p:nvPr/>
        </p:nvSpPr>
        <p:spPr>
          <a:xfrm>
            <a:off x="626232" y="398026"/>
            <a:ext cx="10939536" cy="1615827"/>
          </a:xfrm>
          <a:prstGeom prst="rect">
            <a:avLst/>
          </a:prstGeom>
          <a:noFill/>
        </p:spPr>
        <p:txBody>
          <a:bodyPr wrap="square">
            <a:spAutoFit/>
          </a:bodyPr>
          <a:lstStyle/>
          <a:p>
            <a:pPr marL="742950" indent="-742950">
              <a:buClr>
                <a:schemeClr val="tx1"/>
              </a:buClr>
              <a:buFont typeface="+mj-lt"/>
              <a:buAutoNum type="arabicPeriod" startAt="5"/>
            </a:pP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Is quarantine housing available for asymptomatic workers who have been exposed to COVID-19 and have initially tested negative?</a:t>
            </a:r>
            <a:endParaRPr lang="en-US" sz="3300" b="1" dirty="0">
              <a:solidFill>
                <a:srgbClr val="004B8D"/>
              </a:solidFill>
            </a:endParaRPr>
          </a:p>
        </p:txBody>
      </p:sp>
    </p:spTree>
    <p:extLst>
      <p:ext uri="{BB962C8B-B14F-4D97-AF65-F5344CB8AC3E}">
        <p14:creationId xmlns:p14="http://schemas.microsoft.com/office/powerpoint/2010/main" val="3816317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4043543"/>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1270000" y="1670697"/>
            <a:ext cx="9791700" cy="1754326"/>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600" dirty="0">
                <a:effectLst/>
                <a:latin typeface="Calibri" panose="020F0502020204030204" pitchFamily="34" charset="0"/>
                <a:ea typeface="Calibri" panose="020F0502020204030204" pitchFamily="34" charset="0"/>
                <a:cs typeface="Arial" panose="020B0604020202020204" pitchFamily="34" charset="0"/>
              </a:rPr>
              <a:t>Housing must be separate from and have kitchen/ bathroom facilities not shared with the other categories of workers, as described in question 4.</a:t>
            </a:r>
            <a:endParaRPr lang="en-US" sz="3600" dirty="0"/>
          </a:p>
        </p:txBody>
      </p:sp>
    </p:spTree>
    <p:extLst>
      <p:ext uri="{BB962C8B-B14F-4D97-AF65-F5344CB8AC3E}">
        <p14:creationId xmlns:p14="http://schemas.microsoft.com/office/powerpoint/2010/main" val="2270597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EBA1097-10AF-4C7B-B300-17BD2B15D5C9}"/>
              </a:ext>
            </a:extLst>
          </p:cNvPr>
          <p:cNvGrpSpPr/>
          <p:nvPr/>
        </p:nvGrpSpPr>
        <p:grpSpPr>
          <a:xfrm>
            <a:off x="863600" y="2039295"/>
            <a:ext cx="10464800" cy="2271410"/>
            <a:chOff x="863600" y="1873071"/>
            <a:chExt cx="10464800" cy="227141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3429000"/>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863600" y="1873071"/>
              <a:ext cx="10464800" cy="1200329"/>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600" dirty="0">
                  <a:effectLst/>
                  <a:latin typeface="Calibri" panose="020F0502020204030204" pitchFamily="34" charset="0"/>
                  <a:ea typeface="Calibri" panose="020F0502020204030204" pitchFamily="34" charset="0"/>
                  <a:cs typeface="Arial" panose="020B0604020202020204" pitchFamily="34" charset="0"/>
                </a:rPr>
                <a:t>See question 4 for resources. After housing is secured, continue to question 6.</a:t>
              </a:r>
              <a:endParaRPr lang="en-US" sz="3600" dirty="0"/>
            </a:p>
          </p:txBody>
        </p:sp>
      </p:grpSp>
    </p:spTree>
    <p:extLst>
      <p:ext uri="{BB962C8B-B14F-4D97-AF65-F5344CB8AC3E}">
        <p14:creationId xmlns:p14="http://schemas.microsoft.com/office/powerpoint/2010/main" val="1626340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3826865" y="4118476"/>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4" y="4118476"/>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
        <p:nvSpPr>
          <p:cNvPr id="6" name="TextBox 5">
            <a:extLst>
              <a:ext uri="{FF2B5EF4-FFF2-40B4-BE49-F238E27FC236}">
                <a16:creationId xmlns:a16="http://schemas.microsoft.com/office/drawing/2014/main" id="{962E59DC-A10D-43C3-AEBE-041833FD7DAD}"/>
              </a:ext>
            </a:extLst>
          </p:cNvPr>
          <p:cNvSpPr txBox="1"/>
          <p:nvPr/>
        </p:nvSpPr>
        <p:spPr>
          <a:xfrm>
            <a:off x="1372808" y="2590670"/>
            <a:ext cx="10029825" cy="1065676"/>
          </a:xfrm>
          <a:prstGeom prst="rect">
            <a:avLst/>
          </a:prstGeom>
          <a:noFill/>
        </p:spPr>
        <p:txBody>
          <a:bodyPr wrap="square">
            <a:spAutoFit/>
          </a:bodyPr>
          <a:lstStyle/>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Rule-out housing needs to be available for those waiting for their test results. Make sure farmers are aware of the potential of needing to stay in rule-out housing, and need to plan food, toiletries, clothing, and other provisions accordingly.</a:t>
            </a:r>
          </a:p>
        </p:txBody>
      </p:sp>
      <p:sp>
        <p:nvSpPr>
          <p:cNvPr id="24" name="TextBox 23">
            <a:extLst>
              <a:ext uri="{FF2B5EF4-FFF2-40B4-BE49-F238E27FC236}">
                <a16:creationId xmlns:a16="http://schemas.microsoft.com/office/drawing/2014/main" id="{33F2E651-7720-45E9-974B-352E845B6A8B}"/>
              </a:ext>
            </a:extLst>
          </p:cNvPr>
          <p:cNvSpPr txBox="1"/>
          <p:nvPr/>
        </p:nvSpPr>
        <p:spPr>
          <a:xfrm>
            <a:off x="917954" y="1433294"/>
            <a:ext cx="10356093" cy="1107996"/>
          </a:xfrm>
          <a:prstGeom prst="rect">
            <a:avLst/>
          </a:prstGeom>
          <a:noFill/>
        </p:spPr>
        <p:txBody>
          <a:bodyPr wrap="square">
            <a:spAutoFit/>
          </a:bodyPr>
          <a:lstStyle/>
          <a:p>
            <a:pPr marL="514350" indent="-514350">
              <a:buClr>
                <a:schemeClr val="tx1"/>
              </a:buClr>
              <a:buFont typeface="+mj-lt"/>
              <a:buAutoNum type="arabicPeriod" startAt="6"/>
            </a:pP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Is rule-out housing available for COVID-19 symptomatic workers awaiting test results?</a:t>
            </a:r>
            <a:endParaRPr lang="en-US" sz="3300" b="1" dirty="0">
              <a:solidFill>
                <a:srgbClr val="004B8D"/>
              </a:solidFill>
            </a:endParaRPr>
          </a:p>
        </p:txBody>
      </p:sp>
    </p:spTree>
    <p:extLst>
      <p:ext uri="{BB962C8B-B14F-4D97-AF65-F5344CB8AC3E}">
        <p14:creationId xmlns:p14="http://schemas.microsoft.com/office/powerpoint/2010/main" val="1747830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4043543"/>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1270000" y="1670697"/>
            <a:ext cx="9791700" cy="1754326"/>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600" dirty="0">
                <a:effectLst/>
                <a:latin typeface="Calibri" panose="020F0502020204030204" pitchFamily="34" charset="0"/>
                <a:ea typeface="Calibri" panose="020F0502020204030204" pitchFamily="34" charset="0"/>
                <a:cs typeface="Arial" panose="020B0604020202020204" pitchFamily="34" charset="0"/>
              </a:rPr>
              <a:t>Housing must be separate from and have kitchen/ bathroom facilities not shared with the other categories of workers, as described in question 4.</a:t>
            </a:r>
            <a:endParaRPr lang="en-US" sz="3600" dirty="0"/>
          </a:p>
        </p:txBody>
      </p:sp>
    </p:spTree>
    <p:extLst>
      <p:ext uri="{BB962C8B-B14F-4D97-AF65-F5344CB8AC3E}">
        <p14:creationId xmlns:p14="http://schemas.microsoft.com/office/powerpoint/2010/main" val="2114087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3419109"/>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863600" y="1885771"/>
            <a:ext cx="10464800" cy="1200329"/>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600" dirty="0">
                <a:effectLst/>
                <a:latin typeface="Calibri" panose="020F0502020204030204" pitchFamily="34" charset="0"/>
                <a:ea typeface="Calibri" panose="020F0502020204030204" pitchFamily="34" charset="0"/>
                <a:cs typeface="Arial" panose="020B0604020202020204" pitchFamily="34" charset="0"/>
              </a:rPr>
              <a:t>See question 4 for resources. After housing is secured, continue to question 7.</a:t>
            </a:r>
            <a:endParaRPr lang="en-US" sz="3600" dirty="0"/>
          </a:p>
        </p:txBody>
      </p:sp>
    </p:spTree>
    <p:extLst>
      <p:ext uri="{BB962C8B-B14F-4D97-AF65-F5344CB8AC3E}">
        <p14:creationId xmlns:p14="http://schemas.microsoft.com/office/powerpoint/2010/main" val="972534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3826865" y="4204201"/>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4" y="4204201"/>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
        <p:nvSpPr>
          <p:cNvPr id="6" name="TextBox 5">
            <a:extLst>
              <a:ext uri="{FF2B5EF4-FFF2-40B4-BE49-F238E27FC236}">
                <a16:creationId xmlns:a16="http://schemas.microsoft.com/office/drawing/2014/main" id="{962E59DC-A10D-43C3-AEBE-041833FD7DAD}"/>
              </a:ext>
            </a:extLst>
          </p:cNvPr>
          <p:cNvSpPr txBox="1"/>
          <p:nvPr/>
        </p:nvSpPr>
        <p:spPr>
          <a:xfrm>
            <a:off x="1372808" y="2590670"/>
            <a:ext cx="10029825" cy="1394997"/>
          </a:xfrm>
          <a:prstGeom prst="rect">
            <a:avLst/>
          </a:prstGeom>
          <a:noFill/>
        </p:spPr>
        <p:txBody>
          <a:bodyPr wrap="square">
            <a:spAutoFit/>
          </a:bodyPr>
          <a:lstStyle/>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For the duration of their isolation, agricultural workers with COVID-19 are not permitted to work. They can only live with others who are also COVID-19 positive. Plans for food acquisition and delivery must be drawn up.  Rule-out housing, because of its short duration, does not require food provision. </a:t>
            </a:r>
          </a:p>
        </p:txBody>
      </p:sp>
      <p:sp>
        <p:nvSpPr>
          <p:cNvPr id="24" name="TextBox 23">
            <a:extLst>
              <a:ext uri="{FF2B5EF4-FFF2-40B4-BE49-F238E27FC236}">
                <a16:creationId xmlns:a16="http://schemas.microsoft.com/office/drawing/2014/main" id="{33F2E651-7720-45E9-974B-352E845B6A8B}"/>
              </a:ext>
            </a:extLst>
          </p:cNvPr>
          <p:cNvSpPr txBox="1"/>
          <p:nvPr/>
        </p:nvSpPr>
        <p:spPr>
          <a:xfrm>
            <a:off x="917954" y="1433294"/>
            <a:ext cx="10356093" cy="1107996"/>
          </a:xfrm>
          <a:prstGeom prst="rect">
            <a:avLst/>
          </a:prstGeom>
          <a:noFill/>
        </p:spPr>
        <p:txBody>
          <a:bodyPr wrap="square">
            <a:spAutoFit/>
          </a:bodyPr>
          <a:lstStyle/>
          <a:p>
            <a:pPr marL="514350" indent="-514350">
              <a:buClr>
                <a:schemeClr val="tx1"/>
              </a:buClr>
              <a:buFont typeface="+mj-lt"/>
              <a:buAutoNum type="arabicPeriod" startAt="7"/>
            </a:pP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Are plans in place to provide food for COVID-19 positive workers/families in isolation?</a:t>
            </a:r>
            <a:endParaRPr lang="en-US" sz="3300" b="1" dirty="0">
              <a:solidFill>
                <a:srgbClr val="004B8D"/>
              </a:solidFill>
            </a:endParaRPr>
          </a:p>
        </p:txBody>
      </p:sp>
    </p:spTree>
    <p:extLst>
      <p:ext uri="{BB962C8B-B14F-4D97-AF65-F5344CB8AC3E}">
        <p14:creationId xmlns:p14="http://schemas.microsoft.com/office/powerpoint/2010/main" val="3949269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4228734"/>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863600" y="1587401"/>
            <a:ext cx="10464800" cy="2308324"/>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600" dirty="0">
                <a:effectLst/>
                <a:latin typeface="Calibri" panose="020F0502020204030204" pitchFamily="34" charset="0"/>
                <a:ea typeface="Calibri" panose="020F0502020204030204" pitchFamily="34" charset="0"/>
                <a:cs typeface="Arial" panose="020B0604020202020204" pitchFamily="34" charset="0"/>
              </a:rPr>
              <a:t>Consider building relationships with organizations providing food support in the community, including local food banks. Once a food plan is in place, continue to question 8.</a:t>
            </a:r>
            <a:endParaRPr lang="en-US" sz="3600" dirty="0"/>
          </a:p>
        </p:txBody>
      </p:sp>
    </p:spTree>
    <p:extLst>
      <p:ext uri="{BB962C8B-B14F-4D97-AF65-F5344CB8AC3E}">
        <p14:creationId xmlns:p14="http://schemas.microsoft.com/office/powerpoint/2010/main" val="301411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3826866" y="3704720"/>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5" y="3704720"/>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
        <p:nvSpPr>
          <p:cNvPr id="24" name="TextBox 23">
            <a:extLst>
              <a:ext uri="{FF2B5EF4-FFF2-40B4-BE49-F238E27FC236}">
                <a16:creationId xmlns:a16="http://schemas.microsoft.com/office/drawing/2014/main" id="{33F2E651-7720-45E9-974B-352E845B6A8B}"/>
              </a:ext>
            </a:extLst>
          </p:cNvPr>
          <p:cNvSpPr txBox="1"/>
          <p:nvPr/>
        </p:nvSpPr>
        <p:spPr>
          <a:xfrm>
            <a:off x="2069528" y="2037158"/>
            <a:ext cx="8052943" cy="1323439"/>
          </a:xfrm>
          <a:prstGeom prst="rect">
            <a:avLst/>
          </a:prstGeom>
          <a:noFill/>
        </p:spPr>
        <p:txBody>
          <a:bodyPr wrap="square">
            <a:spAutoFit/>
          </a:bodyPr>
          <a:lstStyle/>
          <a:p>
            <a:pPr marL="742950" indent="-742950">
              <a:buClr>
                <a:schemeClr val="tx1"/>
              </a:buClr>
              <a:buFont typeface="+mj-lt"/>
              <a:buAutoNum type="arabicPeriod"/>
            </a:pPr>
            <a:r>
              <a:rPr lang="en-US" sz="4000" b="1" dirty="0">
                <a:solidFill>
                  <a:srgbClr val="004B8D"/>
                </a:solidFill>
                <a:latin typeface="Calibri" panose="020F0502020204030204" pitchFamily="34" charset="0"/>
                <a:ea typeface="Calibri" panose="020F0502020204030204" pitchFamily="34" charset="0"/>
                <a:cs typeface="Arial" panose="020B0604020202020204" pitchFamily="34" charset="0"/>
              </a:rPr>
              <a:t>Have agricultural workers already arrived at the farm?</a:t>
            </a:r>
          </a:p>
        </p:txBody>
      </p:sp>
    </p:spTree>
    <p:extLst>
      <p:ext uri="{BB962C8B-B14F-4D97-AF65-F5344CB8AC3E}">
        <p14:creationId xmlns:p14="http://schemas.microsoft.com/office/powerpoint/2010/main" val="2634359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3826865" y="4076700"/>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4" y="4076700"/>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
        <p:nvSpPr>
          <p:cNvPr id="6" name="TextBox 5">
            <a:extLst>
              <a:ext uri="{FF2B5EF4-FFF2-40B4-BE49-F238E27FC236}">
                <a16:creationId xmlns:a16="http://schemas.microsoft.com/office/drawing/2014/main" id="{962E59DC-A10D-43C3-AEBE-041833FD7DAD}"/>
              </a:ext>
            </a:extLst>
          </p:cNvPr>
          <p:cNvSpPr txBox="1"/>
          <p:nvPr/>
        </p:nvSpPr>
        <p:spPr>
          <a:xfrm>
            <a:off x="1372808" y="3238370"/>
            <a:ext cx="10029825" cy="407035"/>
          </a:xfrm>
          <a:prstGeom prst="rect">
            <a:avLst/>
          </a:prstGeom>
          <a:noFill/>
        </p:spPr>
        <p:txBody>
          <a:bodyPr wrap="square">
            <a:spAutoFit/>
          </a:bodyPr>
          <a:lstStyle/>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Regular check-ins on workers in isolation are strongly encouraged. </a:t>
            </a:r>
          </a:p>
        </p:txBody>
      </p:sp>
      <p:sp>
        <p:nvSpPr>
          <p:cNvPr id="24" name="TextBox 23">
            <a:extLst>
              <a:ext uri="{FF2B5EF4-FFF2-40B4-BE49-F238E27FC236}">
                <a16:creationId xmlns:a16="http://schemas.microsoft.com/office/drawing/2014/main" id="{33F2E651-7720-45E9-974B-352E845B6A8B}"/>
              </a:ext>
            </a:extLst>
          </p:cNvPr>
          <p:cNvSpPr txBox="1"/>
          <p:nvPr/>
        </p:nvSpPr>
        <p:spPr>
          <a:xfrm>
            <a:off x="917954" y="1574551"/>
            <a:ext cx="10356093" cy="1615827"/>
          </a:xfrm>
          <a:prstGeom prst="rect">
            <a:avLst/>
          </a:prstGeom>
          <a:noFill/>
        </p:spPr>
        <p:txBody>
          <a:bodyPr wrap="square">
            <a:spAutoFit/>
          </a:bodyPr>
          <a:lstStyle/>
          <a:p>
            <a:pPr marL="514350" indent="-514350">
              <a:buClr>
                <a:schemeClr val="tx1"/>
              </a:buClr>
              <a:buFont typeface="+mj-lt"/>
              <a:buAutoNum type="arabicPeriod" startAt="8"/>
            </a:pP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Are plans in place to check in on COVID-19-positive workers/families in isolation and to ensure access to medical care when needed?</a:t>
            </a:r>
            <a:endParaRPr lang="en-US" sz="3300" b="1" dirty="0">
              <a:solidFill>
                <a:srgbClr val="004B8D"/>
              </a:solidFill>
            </a:endParaRPr>
          </a:p>
        </p:txBody>
      </p:sp>
    </p:spTree>
    <p:extLst>
      <p:ext uri="{BB962C8B-B14F-4D97-AF65-F5344CB8AC3E}">
        <p14:creationId xmlns:p14="http://schemas.microsoft.com/office/powerpoint/2010/main" val="1208054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5295534"/>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1095375" y="541368"/>
            <a:ext cx="10001250" cy="4401205"/>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2800" dirty="0">
                <a:effectLst/>
                <a:latin typeface="Calibri" panose="020F0502020204030204" pitchFamily="34" charset="0"/>
                <a:ea typeface="Calibri" panose="020F0502020204030204" pitchFamily="34" charset="0"/>
                <a:cs typeface="Arial" panose="020B0604020202020204" pitchFamily="34" charset="0"/>
              </a:rPr>
              <a:t>Those providing the check-ins may be those delivering food. Proper protocol to ensure those checking in are not exposed (I.e., staying six feet away, with a mask on, outside if possible) should be in place. Workers should be provided with internet connection for telehealth appointments and with self-monitoring equipment such as automatic blood pressure cuffs, pulse oximeters and thermometers. Some or all of these medical supplies may be secured by working with community health centers, health departments, and community organizations. Once a check-in and medical care plan is in place, continue to question 9.</a:t>
            </a:r>
            <a:endParaRPr lang="en-US" sz="2800" dirty="0"/>
          </a:p>
        </p:txBody>
      </p:sp>
    </p:spTree>
    <p:extLst>
      <p:ext uri="{BB962C8B-B14F-4D97-AF65-F5344CB8AC3E}">
        <p14:creationId xmlns:p14="http://schemas.microsoft.com/office/powerpoint/2010/main" val="3284358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3826865" y="4607496"/>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4" y="4607496"/>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
        <p:nvSpPr>
          <p:cNvPr id="6" name="TextBox 5">
            <a:extLst>
              <a:ext uri="{FF2B5EF4-FFF2-40B4-BE49-F238E27FC236}">
                <a16:creationId xmlns:a16="http://schemas.microsoft.com/office/drawing/2014/main" id="{962E59DC-A10D-43C3-AEBE-041833FD7DAD}"/>
              </a:ext>
            </a:extLst>
          </p:cNvPr>
          <p:cNvSpPr txBox="1"/>
          <p:nvPr/>
        </p:nvSpPr>
        <p:spPr>
          <a:xfrm>
            <a:off x="1750021" y="3478380"/>
            <a:ext cx="9248775" cy="736355"/>
          </a:xfrm>
          <a:prstGeom prst="rect">
            <a:avLst/>
          </a:prstGeom>
          <a:noFill/>
        </p:spPr>
        <p:txBody>
          <a:bodyPr wrap="square">
            <a:spAutoFit/>
          </a:bodyPr>
          <a:lstStyle/>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MCN strongly encourages farms to provide wage relief to agricultural workers who test positive for COVID-19 and do not qualify for wage relief from federal or other programs.</a:t>
            </a:r>
          </a:p>
        </p:txBody>
      </p:sp>
      <p:sp>
        <p:nvSpPr>
          <p:cNvPr id="24" name="TextBox 23">
            <a:extLst>
              <a:ext uri="{FF2B5EF4-FFF2-40B4-BE49-F238E27FC236}">
                <a16:creationId xmlns:a16="http://schemas.microsoft.com/office/drawing/2014/main" id="{33F2E651-7720-45E9-974B-352E845B6A8B}"/>
              </a:ext>
            </a:extLst>
          </p:cNvPr>
          <p:cNvSpPr txBox="1"/>
          <p:nvPr/>
        </p:nvSpPr>
        <p:spPr>
          <a:xfrm>
            <a:off x="1201927" y="1305342"/>
            <a:ext cx="9788146" cy="2123658"/>
          </a:xfrm>
          <a:prstGeom prst="rect">
            <a:avLst/>
          </a:prstGeom>
          <a:noFill/>
        </p:spPr>
        <p:txBody>
          <a:bodyPr wrap="square">
            <a:spAutoFit/>
          </a:bodyPr>
          <a:lstStyle/>
          <a:p>
            <a:pPr marL="514350" indent="-514350">
              <a:buClr>
                <a:schemeClr val="tx1"/>
              </a:buClr>
              <a:buFont typeface="+mj-lt"/>
              <a:buAutoNum type="arabicPeriod" startAt="9"/>
            </a:pP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Is wage relief to be provided for COVID-19 positive workers who are in isolation or quarantine, who are ineligible to receive wage relief from federal or </a:t>
            </a:r>
            <a:b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b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other programs?</a:t>
            </a:r>
            <a:endParaRPr lang="en-US" sz="3300" b="1" dirty="0">
              <a:solidFill>
                <a:srgbClr val="004B8D"/>
              </a:solidFill>
            </a:endParaRPr>
          </a:p>
        </p:txBody>
      </p:sp>
    </p:spTree>
    <p:extLst>
      <p:ext uri="{BB962C8B-B14F-4D97-AF65-F5344CB8AC3E}">
        <p14:creationId xmlns:p14="http://schemas.microsoft.com/office/powerpoint/2010/main" val="2290364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3792132"/>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1050925" y="1674674"/>
            <a:ext cx="10090150" cy="1754326"/>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600" dirty="0">
                <a:effectLst/>
                <a:latin typeface="Calibri" panose="020F0502020204030204" pitchFamily="34" charset="0"/>
                <a:ea typeface="Calibri" panose="020F0502020204030204" pitchFamily="34" charset="0"/>
                <a:cs typeface="Arial" panose="020B0604020202020204" pitchFamily="34" charset="0"/>
              </a:rPr>
              <a:t>Make sure your policy is written and communicated to agricultural workers in the language of the workers before testing.</a:t>
            </a:r>
            <a:endParaRPr lang="en-US" sz="3600" dirty="0"/>
          </a:p>
        </p:txBody>
      </p:sp>
    </p:spTree>
    <p:extLst>
      <p:ext uri="{BB962C8B-B14F-4D97-AF65-F5344CB8AC3E}">
        <p14:creationId xmlns:p14="http://schemas.microsoft.com/office/powerpoint/2010/main" val="2030464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4838334"/>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1095375" y="865218"/>
            <a:ext cx="10001250" cy="3539430"/>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2800" dirty="0">
                <a:effectLst/>
                <a:latin typeface="Calibri" panose="020F0502020204030204" pitchFamily="34" charset="0"/>
                <a:ea typeface="Calibri" panose="020F0502020204030204" pitchFamily="34" charset="0"/>
                <a:cs typeface="Arial" panose="020B0604020202020204" pitchFamily="34" charset="0"/>
              </a:rPr>
              <a:t>Without a wage relief policy, agricultural workers will be reluctant to speak up about symptoms and/or avoid testing, which increases the risk of an outbreak on the farm and/or will discourage agricultural workers from seeking work at the farm in question which may result in a worker shortage. Develop a plan and communicate the plan to agricultural workers in the primary language of the agricultural worker.  Once a policy is in place and ready to be communicated to workers, continue to question 10.</a:t>
            </a:r>
            <a:endParaRPr lang="en-US" sz="2800" dirty="0"/>
          </a:p>
        </p:txBody>
      </p:sp>
    </p:spTree>
    <p:extLst>
      <p:ext uri="{BB962C8B-B14F-4D97-AF65-F5344CB8AC3E}">
        <p14:creationId xmlns:p14="http://schemas.microsoft.com/office/powerpoint/2010/main" val="1959599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3826865" y="3599945"/>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4" y="3599945"/>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
        <p:nvSpPr>
          <p:cNvPr id="24" name="TextBox 23">
            <a:extLst>
              <a:ext uri="{FF2B5EF4-FFF2-40B4-BE49-F238E27FC236}">
                <a16:creationId xmlns:a16="http://schemas.microsoft.com/office/drawing/2014/main" id="{33F2E651-7720-45E9-974B-352E845B6A8B}"/>
              </a:ext>
            </a:extLst>
          </p:cNvPr>
          <p:cNvSpPr txBox="1"/>
          <p:nvPr/>
        </p:nvSpPr>
        <p:spPr>
          <a:xfrm>
            <a:off x="1653032" y="2606652"/>
            <a:ext cx="8885937" cy="646331"/>
          </a:xfrm>
          <a:prstGeom prst="rect">
            <a:avLst/>
          </a:prstGeom>
          <a:noFill/>
        </p:spPr>
        <p:txBody>
          <a:bodyPr wrap="square">
            <a:spAutoFit/>
          </a:bodyPr>
          <a:lstStyle/>
          <a:p>
            <a:pPr marL="514350" indent="-514350">
              <a:buClr>
                <a:schemeClr val="tx1"/>
              </a:buClr>
              <a:buFont typeface="+mj-lt"/>
              <a:buAutoNum type="arabicPeriod" startAt="10"/>
            </a:pPr>
            <a:r>
              <a:rPr lang="en-US" sz="3600" b="1" dirty="0">
                <a:solidFill>
                  <a:srgbClr val="004B8D"/>
                </a:solidFill>
                <a:latin typeface="Calibri" panose="020F0502020204030204" pitchFamily="34" charset="0"/>
                <a:ea typeface="Calibri" panose="020F0502020204030204" pitchFamily="34" charset="0"/>
                <a:cs typeface="Arial" panose="020B0604020202020204" pitchFamily="34" charset="0"/>
              </a:rPr>
              <a:t>  </a:t>
            </a:r>
            <a:r>
              <a:rPr lang="en-US" sz="36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Is assurance for return-to-work provided?</a:t>
            </a:r>
            <a:endParaRPr lang="en-US" sz="3600" b="1" dirty="0">
              <a:solidFill>
                <a:srgbClr val="004B8D"/>
              </a:solidFill>
            </a:endParaRPr>
          </a:p>
        </p:txBody>
      </p:sp>
    </p:spTree>
    <p:extLst>
      <p:ext uri="{BB962C8B-B14F-4D97-AF65-F5344CB8AC3E}">
        <p14:creationId xmlns:p14="http://schemas.microsoft.com/office/powerpoint/2010/main" val="2627999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3792132"/>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1050925" y="1674674"/>
            <a:ext cx="10090150" cy="1754326"/>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600" dirty="0">
                <a:effectLst/>
                <a:latin typeface="Calibri" panose="020F0502020204030204" pitchFamily="34" charset="0"/>
                <a:ea typeface="Calibri" panose="020F0502020204030204" pitchFamily="34" charset="0"/>
                <a:cs typeface="Arial" panose="020B0604020202020204" pitchFamily="34" charset="0"/>
              </a:rPr>
              <a:t>Make sure your policy is written and communicated to agricultural workers in the language of the workers before testing.</a:t>
            </a:r>
            <a:endParaRPr lang="en-US" sz="3600" dirty="0"/>
          </a:p>
        </p:txBody>
      </p:sp>
    </p:spTree>
    <p:extLst>
      <p:ext uri="{BB962C8B-B14F-4D97-AF65-F5344CB8AC3E}">
        <p14:creationId xmlns:p14="http://schemas.microsoft.com/office/powerpoint/2010/main" val="1142108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8E9DED-29AF-4EAD-BB6D-206013B80094}"/>
              </a:ext>
            </a:extLst>
          </p:cNvPr>
          <p:cNvGrpSpPr/>
          <p:nvPr/>
        </p:nvGrpSpPr>
        <p:grpSpPr>
          <a:xfrm>
            <a:off x="4907394" y="4838334"/>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1095375" y="865218"/>
            <a:ext cx="10001250" cy="3539430"/>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2800" dirty="0">
                <a:effectLst/>
                <a:latin typeface="Calibri" panose="020F0502020204030204" pitchFamily="34" charset="0"/>
                <a:ea typeface="Calibri" panose="020F0502020204030204" pitchFamily="34" charset="0"/>
                <a:cs typeface="Arial" panose="020B0604020202020204" pitchFamily="34" charset="0"/>
              </a:rPr>
              <a:t>Without a return-to-work policy, agricultural workers will be reluctant to speak up about symptoms and/or avoid testing, which increases the risk of an outbreak on the farm and/or will discourage agricultural workers from seeking work at the farm in question which may result in a worker shortage. Develop a plan and communicate the plan to agricultural workers in the primary language of the agricultural worker. Once a policy is in place and ready to be communicated to workers, continue to question 11. </a:t>
            </a:r>
            <a:endParaRPr lang="en-US" sz="2800" dirty="0"/>
          </a:p>
        </p:txBody>
      </p:sp>
    </p:spTree>
    <p:extLst>
      <p:ext uri="{BB962C8B-B14F-4D97-AF65-F5344CB8AC3E}">
        <p14:creationId xmlns:p14="http://schemas.microsoft.com/office/powerpoint/2010/main" val="11286048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3826866" y="4626122"/>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5" y="4626122"/>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
        <p:nvSpPr>
          <p:cNvPr id="6" name="TextBox 5">
            <a:extLst>
              <a:ext uri="{FF2B5EF4-FFF2-40B4-BE49-F238E27FC236}">
                <a16:creationId xmlns:a16="http://schemas.microsoft.com/office/drawing/2014/main" id="{962E59DC-A10D-43C3-AEBE-041833FD7DAD}"/>
              </a:ext>
            </a:extLst>
          </p:cNvPr>
          <p:cNvSpPr txBox="1"/>
          <p:nvPr/>
        </p:nvSpPr>
        <p:spPr>
          <a:xfrm>
            <a:off x="2150072" y="3189200"/>
            <a:ext cx="8526565" cy="1065676"/>
          </a:xfrm>
          <a:prstGeom prst="rect">
            <a:avLst/>
          </a:prstGeom>
          <a:noFill/>
        </p:spPr>
        <p:txBody>
          <a:bodyPr wrap="square">
            <a:spAutoFit/>
          </a:bodyPr>
          <a:lstStyle/>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Communication in the language of their choice, low- or no-literacy flyers, and culturally competent trainings can help workers understand a farm’s protocols to ensure buy-in and compliance. </a:t>
            </a:r>
          </a:p>
        </p:txBody>
      </p:sp>
      <p:sp>
        <p:nvSpPr>
          <p:cNvPr id="24" name="TextBox 23">
            <a:extLst>
              <a:ext uri="{FF2B5EF4-FFF2-40B4-BE49-F238E27FC236}">
                <a16:creationId xmlns:a16="http://schemas.microsoft.com/office/drawing/2014/main" id="{33F2E651-7720-45E9-974B-352E845B6A8B}"/>
              </a:ext>
            </a:extLst>
          </p:cNvPr>
          <p:cNvSpPr txBox="1"/>
          <p:nvPr/>
        </p:nvSpPr>
        <p:spPr>
          <a:xfrm>
            <a:off x="1515364" y="1523993"/>
            <a:ext cx="9161273" cy="1615827"/>
          </a:xfrm>
          <a:prstGeom prst="rect">
            <a:avLst/>
          </a:prstGeom>
          <a:noFill/>
        </p:spPr>
        <p:txBody>
          <a:bodyPr wrap="square">
            <a:spAutoFit/>
          </a:bodyPr>
          <a:lstStyle/>
          <a:p>
            <a:pPr marL="514350" indent="-514350">
              <a:buClr>
                <a:schemeClr val="tx1"/>
              </a:buClr>
              <a:buFont typeface="+mj-lt"/>
              <a:buAutoNum type="arabicPeriod" startAt="11"/>
            </a:pP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 Are plans in place to talk to agricultural workers </a:t>
            </a:r>
            <a:b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b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 about testing, provision of housing, food, wage </a:t>
            </a:r>
            <a:b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br>
            <a:r>
              <a:rPr lang="en-US" sz="33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 relief, and other parts of this protocol? </a:t>
            </a:r>
            <a:endParaRPr lang="en-US" sz="3300" b="1" dirty="0">
              <a:solidFill>
                <a:srgbClr val="004B8D"/>
              </a:solidFill>
            </a:endParaRPr>
          </a:p>
        </p:txBody>
      </p:sp>
    </p:spTree>
    <p:extLst>
      <p:ext uri="{BB962C8B-B14F-4D97-AF65-F5344CB8AC3E}">
        <p14:creationId xmlns:p14="http://schemas.microsoft.com/office/powerpoint/2010/main" val="24427472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4B8D"/>
        </a:solid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5C0C2D5E-CB1D-4912-B19F-332A9A6C4FE7}"/>
              </a:ext>
            </a:extLst>
          </p:cNvPr>
          <p:cNvSpPr txBox="1"/>
          <p:nvPr/>
        </p:nvSpPr>
        <p:spPr>
          <a:xfrm>
            <a:off x="2790825" y="2418976"/>
            <a:ext cx="6610350" cy="1569660"/>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pPr algn="ctr"/>
            <a:r>
              <a:rPr lang="en-US" sz="48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You have concluded your </a:t>
            </a:r>
            <a:br>
              <a:rPr lang="en-US" sz="48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br>
            <a:r>
              <a:rPr lang="en-US" sz="48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preparation for testing. </a:t>
            </a:r>
            <a:endParaRPr lang="en-US" sz="4800" b="1" dirty="0">
              <a:solidFill>
                <a:schemeClr val="bg1"/>
              </a:solidFill>
            </a:endParaRPr>
          </a:p>
        </p:txBody>
      </p:sp>
    </p:spTree>
    <p:extLst>
      <p:ext uri="{BB962C8B-B14F-4D97-AF65-F5344CB8AC3E}">
        <p14:creationId xmlns:p14="http://schemas.microsoft.com/office/powerpoint/2010/main" val="416448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298EA91-B46B-4ECE-8BFD-B9518EB3BB09}"/>
              </a:ext>
            </a:extLst>
          </p:cNvPr>
          <p:cNvGrpSpPr/>
          <p:nvPr/>
        </p:nvGrpSpPr>
        <p:grpSpPr>
          <a:xfrm>
            <a:off x="4907394" y="4690572"/>
            <a:ext cx="2377212" cy="715481"/>
            <a:chOff x="7053694" y="4326686"/>
            <a:chExt cx="2377212" cy="715481"/>
          </a:xfrm>
        </p:grpSpPr>
        <p:sp>
          <p:nvSpPr>
            <p:cNvPr id="15" name="Rectangle 14">
              <a:hlinkClick r:id="rId2" action="ppaction://hlinksldjump"/>
              <a:extLst>
                <a:ext uri="{FF2B5EF4-FFF2-40B4-BE49-F238E27FC236}">
                  <a16:creationId xmlns:a16="http://schemas.microsoft.com/office/drawing/2014/main" id="{CBD8F8FE-15D2-4579-827B-6D7CFE050C3B}"/>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D2E8040-9E77-4AC7-96C2-8044A690482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8" name="Rectangle 17">
              <a:extLst>
                <a:ext uri="{FF2B5EF4-FFF2-40B4-BE49-F238E27FC236}">
                  <a16:creationId xmlns:a16="http://schemas.microsoft.com/office/drawing/2014/main" id="{8A7C250A-5980-40C9-9E0D-BC2CB9BA2844}"/>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C0C2D5E-CB1D-4912-B19F-332A9A6C4FE7}"/>
              </a:ext>
            </a:extLst>
          </p:cNvPr>
          <p:cNvSpPr txBox="1"/>
          <p:nvPr/>
        </p:nvSpPr>
        <p:spPr>
          <a:xfrm>
            <a:off x="1739900" y="793606"/>
            <a:ext cx="8712200" cy="3539430"/>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200" dirty="0">
                <a:effectLst/>
                <a:latin typeface="Calibri" panose="020F0502020204030204" pitchFamily="34" charset="0"/>
                <a:ea typeface="Calibri" panose="020F0502020204030204" pitchFamily="34" charset="0"/>
                <a:cs typeface="Arial" panose="020B0604020202020204" pitchFamily="34" charset="0"/>
              </a:rPr>
              <a:t>Testing upon arrival and prior to exposure to current work crew is recommended. Farm owners can contact local community health centers or health departments to inquire about programs and assistance in testing and results management. Continue to question 3 for more on setting up testing parameters. </a:t>
            </a:r>
            <a:endParaRPr lang="en-US" sz="3200" dirty="0"/>
          </a:p>
        </p:txBody>
      </p:sp>
    </p:spTree>
    <p:extLst>
      <p:ext uri="{BB962C8B-B14F-4D97-AF65-F5344CB8AC3E}">
        <p14:creationId xmlns:p14="http://schemas.microsoft.com/office/powerpoint/2010/main" val="25951575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4B8D"/>
        </a:solid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5C0C2D5E-CB1D-4912-B19F-332A9A6C4FE7}"/>
              </a:ext>
            </a:extLst>
          </p:cNvPr>
          <p:cNvSpPr txBox="1"/>
          <p:nvPr/>
        </p:nvSpPr>
        <p:spPr>
          <a:xfrm>
            <a:off x="1719262" y="1843950"/>
            <a:ext cx="8753475" cy="3170099"/>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MCN strongly recommends developing a partnership with the local community health center and/or agricultural worker advocates to prepare trainings and resources before testing begins. </a:t>
            </a:r>
            <a:endParaRPr lang="en-US" sz="4000" b="1" dirty="0">
              <a:solidFill>
                <a:schemeClr val="bg1"/>
              </a:solidFill>
            </a:endParaRPr>
          </a:p>
        </p:txBody>
      </p:sp>
    </p:spTree>
    <p:extLst>
      <p:ext uri="{BB962C8B-B14F-4D97-AF65-F5344CB8AC3E}">
        <p14:creationId xmlns:p14="http://schemas.microsoft.com/office/powerpoint/2010/main" val="185068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9D77EE-D8E2-4484-BDDF-52B11F4AC334}"/>
              </a:ext>
            </a:extLst>
          </p:cNvPr>
          <p:cNvSpPr txBox="1"/>
          <p:nvPr/>
        </p:nvSpPr>
        <p:spPr>
          <a:xfrm>
            <a:off x="673100" y="457608"/>
            <a:ext cx="10845800" cy="1477328"/>
          </a:xfrm>
          <a:prstGeom prst="rect">
            <a:avLst/>
          </a:prstGeom>
          <a:noFill/>
        </p:spPr>
        <p:txBody>
          <a:bodyPr wrap="square">
            <a:spAutoFit/>
          </a:bodyPr>
          <a:lstStyle/>
          <a:p>
            <a:pPr marL="514350" indent="-514350">
              <a:lnSpc>
                <a:spcPts val="3600"/>
              </a:lnSpc>
              <a:buClr>
                <a:schemeClr val="tx1"/>
              </a:buClr>
              <a:buFont typeface="+mj-lt"/>
              <a:buAutoNum type="arabicPeriod" startAt="2"/>
            </a:pPr>
            <a:r>
              <a:rPr lang="en-US" sz="32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Have agricultural workers been exposed to someone, either at work or in congregate housing, that has tested positive for COVID-19?</a:t>
            </a:r>
            <a:endParaRPr lang="en-US" sz="3200" b="1" dirty="0">
              <a:solidFill>
                <a:srgbClr val="004B8D"/>
              </a:solidFill>
            </a:endParaRPr>
          </a:p>
        </p:txBody>
      </p:sp>
      <p:sp>
        <p:nvSpPr>
          <p:cNvPr id="25" name="TextBox 24">
            <a:extLst>
              <a:ext uri="{FF2B5EF4-FFF2-40B4-BE49-F238E27FC236}">
                <a16:creationId xmlns:a16="http://schemas.microsoft.com/office/drawing/2014/main" id="{411BF7B3-297C-4B59-A673-03145492E440}"/>
              </a:ext>
            </a:extLst>
          </p:cNvPr>
          <p:cNvSpPr txBox="1"/>
          <p:nvPr/>
        </p:nvSpPr>
        <p:spPr>
          <a:xfrm>
            <a:off x="712787" y="1984316"/>
            <a:ext cx="10766425" cy="3262432"/>
          </a:xfrm>
          <a:prstGeom prst="rect">
            <a:avLst/>
          </a:prstGeom>
          <a:noFill/>
        </p:spPr>
        <p:txBody>
          <a:bodyPr wrap="square">
            <a:spAutoFit/>
          </a:bodyPr>
          <a:lstStyle/>
          <a:p>
            <a:r>
              <a:rPr lang="en-US" sz="1900" i="1" dirty="0">
                <a:effectLst/>
                <a:latin typeface="Calibri" panose="020F0502020204030204" pitchFamily="34" charset="0"/>
                <a:ea typeface="Calibri" panose="020F0502020204030204" pitchFamily="34" charset="0"/>
                <a:cs typeface="Arial" panose="020B0604020202020204" pitchFamily="34" charset="0"/>
              </a:rPr>
              <a:t>“Exposure” is defined as within 6 feet for more than 15 minutes to someone who had tested positive to COVID-19. The exposure window must occur within the ten days prior to the positive COVID-19 test, meaning, if a worker tested positive but hadn’t been on the job for two weeks, her/his coworkers would not require a test.</a:t>
            </a:r>
          </a:p>
          <a:p>
            <a:endParaRPr lang="en-US" sz="1200" i="1" dirty="0">
              <a:latin typeface="Calibri" panose="020F0502020204030204" pitchFamily="34" charset="0"/>
              <a:cs typeface="Arial" panose="020B0604020202020204" pitchFamily="34" charset="0"/>
            </a:endParaRPr>
          </a:p>
          <a:p>
            <a:r>
              <a:rPr lang="en-US" sz="1900" i="1" dirty="0"/>
              <a:t>As of August 24, 2020, the CDC does not recommend testing after exposure unless the local jurisdiction requests it. In the light of ongoing severe outbreaks of COVID-19 and deaths at farms and packing houses across the US, and the increased vulnerability and health inequities that most agricultural workers face, MCN strongly recommends testing after exposure, in contrast to the CDC’s present recommendation, to protect agricultural worker health, to prevent community spread, and to ensure farm owners can continue operations with a healthy workforce. </a:t>
            </a:r>
          </a:p>
        </p:txBody>
      </p:sp>
      <p:grpSp>
        <p:nvGrpSpPr>
          <p:cNvPr id="30" name="Group 29">
            <a:extLst>
              <a:ext uri="{FF2B5EF4-FFF2-40B4-BE49-F238E27FC236}">
                <a16:creationId xmlns:a16="http://schemas.microsoft.com/office/drawing/2014/main" id="{55C1753E-6984-4696-934B-1763896F334F}"/>
              </a:ext>
            </a:extLst>
          </p:cNvPr>
          <p:cNvGrpSpPr/>
          <p:nvPr/>
        </p:nvGrpSpPr>
        <p:grpSpPr>
          <a:xfrm>
            <a:off x="3826865" y="5423401"/>
            <a:ext cx="2038350" cy="707886"/>
            <a:chOff x="5410200" y="3190846"/>
            <a:chExt cx="2038350" cy="707886"/>
          </a:xfrm>
        </p:grpSpPr>
        <p:sp>
          <p:nvSpPr>
            <p:cNvPr id="35" name="Rectangle 34">
              <a:hlinkClick r:id="rId2" action="ppaction://hlinksldjump"/>
              <a:extLst>
                <a:ext uri="{FF2B5EF4-FFF2-40B4-BE49-F238E27FC236}">
                  <a16:creationId xmlns:a16="http://schemas.microsoft.com/office/drawing/2014/main" id="{50926C6F-0734-478C-A913-5970DD62AE12}"/>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8FEBAA4A-5421-4612-90DA-69C8EA73A855}"/>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37" name="Rectangle 36">
              <a:extLst>
                <a:ext uri="{FF2B5EF4-FFF2-40B4-BE49-F238E27FC236}">
                  <a16:creationId xmlns:a16="http://schemas.microsoft.com/office/drawing/2014/main" id="{6236700C-FF34-4FE7-B41D-CF4DF5AC823C}"/>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77BD28A7-5E89-4772-AF78-3FCD1A566A1B}"/>
              </a:ext>
            </a:extLst>
          </p:cNvPr>
          <p:cNvGrpSpPr/>
          <p:nvPr/>
        </p:nvGrpSpPr>
        <p:grpSpPr>
          <a:xfrm>
            <a:off x="6326784" y="5423401"/>
            <a:ext cx="2038350" cy="707886"/>
            <a:chOff x="6983019" y="7310946"/>
            <a:chExt cx="2038350" cy="707886"/>
          </a:xfrm>
        </p:grpSpPr>
        <p:sp>
          <p:nvSpPr>
            <p:cNvPr id="32" name="Rectangle 31">
              <a:extLst>
                <a:ext uri="{FF2B5EF4-FFF2-40B4-BE49-F238E27FC236}">
                  <a16:creationId xmlns:a16="http://schemas.microsoft.com/office/drawing/2014/main" id="{26396438-1CC9-4B24-93E0-85DEB594E696}"/>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hlinkClick r:id="rId3" action="ppaction://hlinksldjump"/>
              <a:extLst>
                <a:ext uri="{FF2B5EF4-FFF2-40B4-BE49-F238E27FC236}">
                  <a16:creationId xmlns:a16="http://schemas.microsoft.com/office/drawing/2014/main" id="{DF760A33-9FDC-4A27-9858-B6B27E39514E}"/>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893B331-F0BA-4129-9B67-272303058778}"/>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Tree>
    <p:extLst>
      <p:ext uri="{BB962C8B-B14F-4D97-AF65-F5344CB8AC3E}">
        <p14:creationId xmlns:p14="http://schemas.microsoft.com/office/powerpoint/2010/main" val="1168762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4B8D"/>
        </a:solid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5C0C2D5E-CB1D-4912-B19F-332A9A6C4FE7}"/>
              </a:ext>
            </a:extLst>
          </p:cNvPr>
          <p:cNvSpPr txBox="1"/>
          <p:nvPr/>
        </p:nvSpPr>
        <p:spPr>
          <a:xfrm>
            <a:off x="1819275" y="1843950"/>
            <a:ext cx="8553450" cy="3170099"/>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At this time, MCN does not recommend testing for agricultural workers who have already arrived at the farm and who have no known exposures to a COVID-19 positive person. </a:t>
            </a:r>
          </a:p>
        </p:txBody>
      </p:sp>
    </p:spTree>
    <p:extLst>
      <p:ext uri="{BB962C8B-B14F-4D97-AF65-F5344CB8AC3E}">
        <p14:creationId xmlns:p14="http://schemas.microsoft.com/office/powerpoint/2010/main" val="1046412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33F2E651-7720-45E9-974B-352E845B6A8B}"/>
              </a:ext>
            </a:extLst>
          </p:cNvPr>
          <p:cNvSpPr txBox="1"/>
          <p:nvPr/>
        </p:nvSpPr>
        <p:spPr>
          <a:xfrm>
            <a:off x="1672577" y="1754814"/>
            <a:ext cx="8846846" cy="1297791"/>
          </a:xfrm>
          <a:prstGeom prst="rect">
            <a:avLst/>
          </a:prstGeom>
          <a:noFill/>
        </p:spPr>
        <p:txBody>
          <a:bodyPr wrap="square">
            <a:spAutoFit/>
          </a:bodyPr>
          <a:lstStyle/>
          <a:p>
            <a:pPr marL="742950" indent="-742950">
              <a:lnSpc>
                <a:spcPts val="4700"/>
              </a:lnSpc>
              <a:buClr>
                <a:schemeClr val="tx1"/>
              </a:buClr>
              <a:buFont typeface="+mj-lt"/>
              <a:buAutoNum type="arabicPeriod" startAt="3"/>
            </a:pP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Is testing available that will provide results within 48 to 72 hours?</a:t>
            </a:r>
            <a:endParaRPr lang="en-US" sz="4000" b="1" dirty="0">
              <a:solidFill>
                <a:srgbClr val="004B8D"/>
              </a:solidFill>
            </a:endParaRPr>
          </a:p>
        </p:txBody>
      </p:sp>
      <p:sp>
        <p:nvSpPr>
          <p:cNvPr id="6" name="TextBox 5">
            <a:extLst>
              <a:ext uri="{FF2B5EF4-FFF2-40B4-BE49-F238E27FC236}">
                <a16:creationId xmlns:a16="http://schemas.microsoft.com/office/drawing/2014/main" id="{962E59DC-A10D-43C3-AEBE-041833FD7DAD}"/>
              </a:ext>
            </a:extLst>
          </p:cNvPr>
          <p:cNvSpPr txBox="1"/>
          <p:nvPr/>
        </p:nvSpPr>
        <p:spPr>
          <a:xfrm>
            <a:off x="2430691" y="3073173"/>
            <a:ext cx="7541984" cy="736355"/>
          </a:xfrm>
          <a:prstGeom prst="rect">
            <a:avLst/>
          </a:prstGeom>
          <a:noFill/>
        </p:spPr>
        <p:txBody>
          <a:bodyPr wrap="square">
            <a:spAutoFit/>
          </a:bodyPr>
          <a:lstStyle/>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Due to delays, COVID-19 test results in some areas are unable to be returned within 48 to 72 hours.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E96AAFCA-8F46-4431-806D-8248D28C2F18}"/>
              </a:ext>
            </a:extLst>
          </p:cNvPr>
          <p:cNvGrpSpPr/>
          <p:nvPr/>
        </p:nvGrpSpPr>
        <p:grpSpPr>
          <a:xfrm>
            <a:off x="3826866" y="4119074"/>
            <a:ext cx="4538269" cy="707886"/>
            <a:chOff x="6096000" y="3985811"/>
            <a:chExt cx="4538269" cy="707886"/>
          </a:xfrm>
        </p:grpSpPr>
        <p:grpSp>
          <p:nvGrpSpPr>
            <p:cNvPr id="12" name="Group 11">
              <a:extLst>
                <a:ext uri="{FF2B5EF4-FFF2-40B4-BE49-F238E27FC236}">
                  <a16:creationId xmlns:a16="http://schemas.microsoft.com/office/drawing/2014/main" id="{90FC4029-5C35-49C6-B114-8B9B699913B7}"/>
                </a:ext>
              </a:extLst>
            </p:cNvPr>
            <p:cNvGrpSpPr/>
            <p:nvPr/>
          </p:nvGrpSpPr>
          <p:grpSpPr>
            <a:xfrm>
              <a:off x="6096000" y="3985811"/>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8595919" y="3985811"/>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grpSp>
    </p:spTree>
    <p:extLst>
      <p:ext uri="{BB962C8B-B14F-4D97-AF65-F5344CB8AC3E}">
        <p14:creationId xmlns:p14="http://schemas.microsoft.com/office/powerpoint/2010/main" val="883039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B2276136-2197-4A78-BE80-F46AF78FF044}"/>
              </a:ext>
            </a:extLst>
          </p:cNvPr>
          <p:cNvGrpSpPr/>
          <p:nvPr/>
        </p:nvGrpSpPr>
        <p:grpSpPr>
          <a:xfrm>
            <a:off x="4907394" y="4571699"/>
            <a:ext cx="2377212" cy="715481"/>
            <a:chOff x="7053694" y="4326686"/>
            <a:chExt cx="2377212" cy="715481"/>
          </a:xfrm>
        </p:grpSpPr>
        <p:sp>
          <p:nvSpPr>
            <p:cNvPr id="17" name="Rectangle 16">
              <a:hlinkClick r:id="rId2" action="ppaction://hlinksldjump"/>
              <a:extLst>
                <a:ext uri="{FF2B5EF4-FFF2-40B4-BE49-F238E27FC236}">
                  <a16:creationId xmlns:a16="http://schemas.microsoft.com/office/drawing/2014/main" id="{13DCA5F6-CA75-4DDD-92CC-0350273654C1}"/>
                </a:ext>
              </a:extLst>
            </p:cNvPr>
            <p:cNvSpPr/>
            <p:nvPr/>
          </p:nvSpPr>
          <p:spPr>
            <a:xfrm>
              <a:off x="7053694" y="4327247"/>
              <a:ext cx="2377212" cy="71492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62F7DA18-0FC8-4ACB-8A0C-9C5CC1297203}"/>
                </a:ext>
              </a:extLst>
            </p:cNvPr>
            <p:cNvSpPr txBox="1"/>
            <p:nvPr/>
          </p:nvSpPr>
          <p:spPr>
            <a:xfrm>
              <a:off x="7109236" y="4326686"/>
              <a:ext cx="2266128" cy="677108"/>
            </a:xfrm>
            <a:prstGeom prst="rect">
              <a:avLst/>
            </a:prstGeom>
            <a:noFill/>
          </p:spPr>
          <p:txBody>
            <a:bodyPr wrap="square">
              <a:spAutoFit/>
            </a:bodyPr>
            <a:lstStyle/>
            <a:p>
              <a:pPr algn="ctr"/>
              <a:r>
                <a:rPr lang="en-US" sz="3800" b="1" dirty="0">
                  <a:solidFill>
                    <a:schemeClr val="bg1"/>
                  </a:solidFill>
                  <a:latin typeface="Calibri" panose="020F0502020204030204" pitchFamily="34" charset="0"/>
                  <a:cs typeface="Arial" panose="020B0604020202020204" pitchFamily="34" charset="0"/>
                </a:rPr>
                <a:t>Continue</a:t>
              </a:r>
              <a:endParaRPr lang="en-US" sz="3800" b="1" dirty="0">
                <a:solidFill>
                  <a:schemeClr val="bg1"/>
                </a:solidFill>
              </a:endParaRPr>
            </a:p>
          </p:txBody>
        </p:sp>
        <p:sp>
          <p:nvSpPr>
            <p:cNvPr id="19" name="Rectangle 18">
              <a:extLst>
                <a:ext uri="{FF2B5EF4-FFF2-40B4-BE49-F238E27FC236}">
                  <a16:creationId xmlns:a16="http://schemas.microsoft.com/office/drawing/2014/main" id="{6163DFDD-EA9D-41C4-B5E5-CD4562C34F9D}"/>
                </a:ext>
              </a:extLst>
            </p:cNvPr>
            <p:cNvSpPr/>
            <p:nvPr/>
          </p:nvSpPr>
          <p:spPr>
            <a:xfrm>
              <a:off x="7109236" y="4380144"/>
              <a:ext cx="2266128" cy="61051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49726F18-3BE7-4D0E-A1C2-FE484A40AD52}"/>
              </a:ext>
            </a:extLst>
          </p:cNvPr>
          <p:cNvSpPr txBox="1"/>
          <p:nvPr/>
        </p:nvSpPr>
        <p:spPr>
          <a:xfrm>
            <a:off x="1552574" y="1570821"/>
            <a:ext cx="9086852" cy="2554545"/>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200" dirty="0">
                <a:effectLst/>
                <a:latin typeface="Calibri" panose="020F0502020204030204" pitchFamily="34" charset="0"/>
                <a:ea typeface="Calibri" panose="020F0502020204030204" pitchFamily="34" charset="0"/>
                <a:cs typeface="Arial" panose="020B0604020202020204" pitchFamily="34" charset="0"/>
              </a:rPr>
              <a:t>MCN recommends connecting with your local community health center, health department, and/or agricultural worker advocacy organizations to secure resources and support to prepare for and conduct agricultural worker testing.</a:t>
            </a:r>
            <a:endParaRPr lang="en-US" sz="3200" dirty="0"/>
          </a:p>
        </p:txBody>
      </p:sp>
    </p:spTree>
    <p:extLst>
      <p:ext uri="{BB962C8B-B14F-4D97-AF65-F5344CB8AC3E}">
        <p14:creationId xmlns:p14="http://schemas.microsoft.com/office/powerpoint/2010/main" val="981006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4B8D"/>
        </a:solid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5C0C2D5E-CB1D-4912-B19F-332A9A6C4FE7}"/>
              </a:ext>
            </a:extLst>
          </p:cNvPr>
          <p:cNvSpPr txBox="1"/>
          <p:nvPr/>
        </p:nvSpPr>
        <p:spPr>
          <a:xfrm>
            <a:off x="1376362" y="1443841"/>
            <a:ext cx="9439275" cy="3970318"/>
          </a:xfrm>
          <a:custGeom>
            <a:avLst/>
            <a:gdLst>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3108543 h 3108543"/>
              <a:gd name="connsiteX4" fmla="*/ 0 w 6807199"/>
              <a:gd name="connsiteY4" fmla="*/ 0 h 3108543"/>
              <a:gd name="connsiteX0" fmla="*/ 0 w 6807199"/>
              <a:gd name="connsiteY0" fmla="*/ 0 h 3108543"/>
              <a:gd name="connsiteX1" fmla="*/ 6807199 w 6807199"/>
              <a:gd name="connsiteY1" fmla="*/ 0 h 3108543"/>
              <a:gd name="connsiteX2" fmla="*/ 6807199 w 6807199"/>
              <a:gd name="connsiteY2" fmla="*/ 3108543 h 3108543"/>
              <a:gd name="connsiteX3" fmla="*/ 0 w 6807199"/>
              <a:gd name="connsiteY3" fmla="*/ 2435443 h 3108543"/>
              <a:gd name="connsiteX4" fmla="*/ 0 w 6807199"/>
              <a:gd name="connsiteY4" fmla="*/ 0 h 3108543"/>
              <a:gd name="connsiteX0" fmla="*/ 0 w 6807199"/>
              <a:gd name="connsiteY0" fmla="*/ 0 h 3143140"/>
              <a:gd name="connsiteX1" fmla="*/ 6807199 w 6807199"/>
              <a:gd name="connsiteY1" fmla="*/ 0 h 3143140"/>
              <a:gd name="connsiteX2" fmla="*/ 6807199 w 6807199"/>
              <a:gd name="connsiteY2" fmla="*/ 3108543 h 3143140"/>
              <a:gd name="connsiteX3" fmla="*/ 13321 w 6807199"/>
              <a:gd name="connsiteY3" fmla="*/ 3143140 h 3143140"/>
              <a:gd name="connsiteX4" fmla="*/ 0 w 6807199"/>
              <a:gd name="connsiteY4" fmla="*/ 0 h 3143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7199" h="3143140">
                <a:moveTo>
                  <a:pt x="0" y="0"/>
                </a:moveTo>
                <a:lnTo>
                  <a:pt x="6807199" y="0"/>
                </a:lnTo>
                <a:lnTo>
                  <a:pt x="6807199" y="3108543"/>
                </a:lnTo>
                <a:lnTo>
                  <a:pt x="13321" y="3143140"/>
                </a:lnTo>
                <a:cubicBezTo>
                  <a:pt x="8881" y="2095427"/>
                  <a:pt x="4440" y="1047713"/>
                  <a:pt x="0" y="0"/>
                </a:cubicBezTo>
                <a:close/>
              </a:path>
            </a:pathLst>
          </a:custGeom>
          <a:noFill/>
        </p:spPr>
        <p:txBody>
          <a:bodyPr wrap="square">
            <a:spAutoFit/>
          </a:bodyPr>
          <a:lstStyle/>
          <a:p>
            <a:r>
              <a:rPr lang="en-US" sz="3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Test results with more than a 48- to 72-hour turnaround will result in lengthy quarantining that is unfeasible for most farm operations. All communities deserve access to timely accurate testing. Contact your local health authorities and government representatives to encourage the acquisition of improved COVID-19 resources. </a:t>
            </a:r>
          </a:p>
        </p:txBody>
      </p:sp>
    </p:spTree>
    <p:extLst>
      <p:ext uri="{BB962C8B-B14F-4D97-AF65-F5344CB8AC3E}">
        <p14:creationId xmlns:p14="http://schemas.microsoft.com/office/powerpoint/2010/main" val="67272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33F2E651-7720-45E9-974B-352E845B6A8B}"/>
              </a:ext>
            </a:extLst>
          </p:cNvPr>
          <p:cNvSpPr txBox="1"/>
          <p:nvPr/>
        </p:nvSpPr>
        <p:spPr>
          <a:xfrm>
            <a:off x="2210467" y="1694808"/>
            <a:ext cx="7214248" cy="695062"/>
          </a:xfrm>
          <a:prstGeom prst="rect">
            <a:avLst/>
          </a:prstGeom>
          <a:noFill/>
        </p:spPr>
        <p:txBody>
          <a:bodyPr wrap="square">
            <a:spAutoFit/>
          </a:bodyPr>
          <a:lstStyle/>
          <a:p>
            <a:pPr marL="742950" indent="-742950">
              <a:lnSpc>
                <a:spcPts val="4700"/>
              </a:lnSpc>
              <a:buClr>
                <a:schemeClr val="tx1"/>
              </a:buClr>
              <a:buFont typeface="+mj-lt"/>
              <a:buAutoNum type="arabicPeriod" startAt="4"/>
            </a:pP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Is isolation housing available?</a:t>
            </a:r>
          </a:p>
        </p:txBody>
      </p:sp>
      <p:sp>
        <p:nvSpPr>
          <p:cNvPr id="6" name="TextBox 5">
            <a:extLst>
              <a:ext uri="{FF2B5EF4-FFF2-40B4-BE49-F238E27FC236}">
                <a16:creationId xmlns:a16="http://schemas.microsoft.com/office/drawing/2014/main" id="{962E59DC-A10D-43C3-AEBE-041833FD7DAD}"/>
              </a:ext>
            </a:extLst>
          </p:cNvPr>
          <p:cNvSpPr txBox="1"/>
          <p:nvPr/>
        </p:nvSpPr>
        <p:spPr>
          <a:xfrm>
            <a:off x="3021241" y="2389870"/>
            <a:ext cx="6589484" cy="1724318"/>
          </a:xfrm>
          <a:prstGeom prst="rect">
            <a:avLst/>
          </a:prstGeom>
          <a:noFill/>
        </p:spPr>
        <p:txBody>
          <a:bodyPr wrap="square">
            <a:spAutoFit/>
          </a:bodyPr>
          <a:lstStyle/>
          <a:p>
            <a:pPr marL="0" marR="0">
              <a:lnSpc>
                <a:spcPct val="107000"/>
              </a:lnSpc>
              <a:spcBef>
                <a:spcPts val="0"/>
              </a:spcBef>
              <a:spcAft>
                <a:spcPts val="800"/>
              </a:spcAft>
            </a:pPr>
            <a:r>
              <a:rPr lang="en-US" sz="2000" i="1" dirty="0">
                <a:effectLst/>
                <a:latin typeface="Calibri" panose="020F0502020204030204" pitchFamily="34" charset="0"/>
                <a:ea typeface="Calibri" panose="020F0502020204030204" pitchFamily="34" charset="0"/>
                <a:cs typeface="Arial" panose="020B0604020202020204" pitchFamily="34" charset="0"/>
              </a:rPr>
              <a:t>If an agricultural worker tests positive for COVID-19, he/she must isolate until: at least 10 days from onset of symptoms has passed AND 24 hours without fever (without use of fever lowering medications) has passed AND improvement in respiratory symptoms is noted.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90FC4029-5C35-49C6-B114-8B9B699913B7}"/>
              </a:ext>
            </a:extLst>
          </p:cNvPr>
          <p:cNvGrpSpPr/>
          <p:nvPr/>
        </p:nvGrpSpPr>
        <p:grpSpPr>
          <a:xfrm>
            <a:off x="3826866" y="4455307"/>
            <a:ext cx="2038350" cy="707886"/>
            <a:chOff x="5410200" y="3190846"/>
            <a:chExt cx="2038350" cy="707886"/>
          </a:xfrm>
        </p:grpSpPr>
        <p:sp>
          <p:nvSpPr>
            <p:cNvPr id="21" name="Rectangle 20">
              <a:hlinkClick r:id="rId2" action="ppaction://hlinksldjump"/>
              <a:extLst>
                <a:ext uri="{FF2B5EF4-FFF2-40B4-BE49-F238E27FC236}">
                  <a16:creationId xmlns:a16="http://schemas.microsoft.com/office/drawing/2014/main" id="{84DBC0C4-84E3-4DAC-A26D-19CC97E9E489}"/>
                </a:ext>
              </a:extLst>
            </p:cNvPr>
            <p:cNvSpPr/>
            <p:nvPr/>
          </p:nvSpPr>
          <p:spPr>
            <a:xfrm>
              <a:off x="5410200" y="32114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7AB00B-1EC5-413D-99D5-BA9E681995AB}"/>
                </a:ext>
              </a:extLst>
            </p:cNvPr>
            <p:cNvSpPr txBox="1"/>
            <p:nvPr/>
          </p:nvSpPr>
          <p:spPr>
            <a:xfrm>
              <a:off x="5949848" y="3190846"/>
              <a:ext cx="959054" cy="707886"/>
            </a:xfrm>
            <a:prstGeom prst="rect">
              <a:avLst/>
            </a:prstGeom>
            <a:noFill/>
          </p:spPr>
          <p:txBody>
            <a:bodyPr wrap="square">
              <a:spAutoFit/>
            </a:bodyPr>
            <a:lstStyle/>
            <a:p>
              <a:pPr algn="ctr"/>
              <a:r>
                <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YES</a:t>
              </a:r>
              <a:endParaRPr lang="en-US" sz="4000" b="1" dirty="0">
                <a:solidFill>
                  <a:schemeClr val="bg1"/>
                </a:solidFill>
              </a:endParaRPr>
            </a:p>
          </p:txBody>
        </p:sp>
        <p:sp>
          <p:nvSpPr>
            <p:cNvPr id="23" name="Rectangle 22">
              <a:extLst>
                <a:ext uri="{FF2B5EF4-FFF2-40B4-BE49-F238E27FC236}">
                  <a16:creationId xmlns:a16="http://schemas.microsoft.com/office/drawing/2014/main" id="{D2401F83-F41E-4466-809C-DE2E4DAF78A2}"/>
                </a:ext>
              </a:extLst>
            </p:cNvPr>
            <p:cNvSpPr/>
            <p:nvPr/>
          </p:nvSpPr>
          <p:spPr>
            <a:xfrm>
              <a:off x="5457825" y="3260794"/>
              <a:ext cx="1943100" cy="56937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12F8FC82-DCC2-4484-B703-2FDAE6396D30}"/>
              </a:ext>
            </a:extLst>
          </p:cNvPr>
          <p:cNvGrpSpPr/>
          <p:nvPr/>
        </p:nvGrpSpPr>
        <p:grpSpPr>
          <a:xfrm>
            <a:off x="6326785" y="4455307"/>
            <a:ext cx="2038350" cy="707886"/>
            <a:chOff x="6983019" y="7310946"/>
            <a:chExt cx="2038350" cy="707886"/>
          </a:xfrm>
        </p:grpSpPr>
        <p:sp>
          <p:nvSpPr>
            <p:cNvPr id="14" name="Rectangle 13">
              <a:extLst>
                <a:ext uri="{FF2B5EF4-FFF2-40B4-BE49-F238E27FC236}">
                  <a16:creationId xmlns:a16="http://schemas.microsoft.com/office/drawing/2014/main" id="{345C9737-D77D-48F9-B80D-5E5E318D36EF}"/>
                </a:ext>
              </a:extLst>
            </p:cNvPr>
            <p:cNvSpPr/>
            <p:nvPr/>
          </p:nvSpPr>
          <p:spPr>
            <a:xfrm>
              <a:off x="6983019" y="7331514"/>
              <a:ext cx="2038350" cy="666750"/>
            </a:xfrm>
            <a:prstGeom prst="rect">
              <a:avLst/>
            </a:prstGeom>
            <a:solidFill>
              <a:srgbClr val="004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hlinkClick r:id="rId3" action="ppaction://hlinksldjump"/>
              <a:extLst>
                <a:ext uri="{FF2B5EF4-FFF2-40B4-BE49-F238E27FC236}">
                  <a16:creationId xmlns:a16="http://schemas.microsoft.com/office/drawing/2014/main" id="{605BECED-9C23-4249-9175-AE8FAC0975A1}"/>
                </a:ext>
              </a:extLst>
            </p:cNvPr>
            <p:cNvSpPr/>
            <p:nvPr/>
          </p:nvSpPr>
          <p:spPr>
            <a:xfrm>
              <a:off x="7030644" y="7380894"/>
              <a:ext cx="1943100" cy="56937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B697FE9-E38D-40FF-AFC0-94216A2B5546}"/>
                </a:ext>
              </a:extLst>
            </p:cNvPr>
            <p:cNvSpPr txBox="1"/>
            <p:nvPr/>
          </p:nvSpPr>
          <p:spPr>
            <a:xfrm>
              <a:off x="7522667" y="7310946"/>
              <a:ext cx="959054" cy="707886"/>
            </a:xfrm>
            <a:prstGeom prst="rect">
              <a:avLst/>
            </a:prstGeom>
            <a:noFill/>
          </p:spPr>
          <p:txBody>
            <a:bodyPr wrap="square">
              <a:spAutoFit/>
            </a:bodyPr>
            <a:lstStyle/>
            <a:p>
              <a:pPr algn="ctr"/>
              <a:r>
                <a:rPr lang="en-US" sz="4000" b="1" dirty="0">
                  <a:solidFill>
                    <a:srgbClr val="004B8D"/>
                  </a:solidFill>
                  <a:effectLst/>
                  <a:latin typeface="Calibri" panose="020F0502020204030204" pitchFamily="34" charset="0"/>
                  <a:ea typeface="Calibri" panose="020F0502020204030204" pitchFamily="34" charset="0"/>
                  <a:cs typeface="Arial" panose="020B0604020202020204" pitchFamily="34" charset="0"/>
                </a:rPr>
                <a:t>NO</a:t>
              </a:r>
              <a:endParaRPr lang="en-US" sz="4000" b="1" dirty="0">
                <a:solidFill>
                  <a:srgbClr val="004B8D"/>
                </a:solidFill>
              </a:endParaRPr>
            </a:p>
          </p:txBody>
        </p:sp>
      </p:grpSp>
    </p:spTree>
    <p:extLst>
      <p:ext uri="{BB962C8B-B14F-4D97-AF65-F5344CB8AC3E}">
        <p14:creationId xmlns:p14="http://schemas.microsoft.com/office/powerpoint/2010/main" val="3625530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894</TotalTime>
  <Words>1532</Words>
  <Application>Microsoft Office PowerPoint</Application>
  <PresentationFormat>Widescreen</PresentationFormat>
  <Paragraphs>83</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Giovanni Lopez-Quezada</dc:creator>
  <cp:lastModifiedBy>Giovanni Lopez-Quezada</cp:lastModifiedBy>
  <cp:revision>55</cp:revision>
  <dcterms:created xsi:type="dcterms:W3CDTF">2020-09-15T17:42:52Z</dcterms:created>
  <dcterms:modified xsi:type="dcterms:W3CDTF">2020-09-24T21:11:59Z</dcterms:modified>
</cp:coreProperties>
</file>